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1" r:id="rId4"/>
    <p:sldId id="266" r:id="rId5"/>
    <p:sldId id="287" r:id="rId6"/>
    <p:sldId id="294" r:id="rId7"/>
    <p:sldId id="290" r:id="rId8"/>
    <p:sldId id="291" r:id="rId9"/>
    <p:sldId id="274" r:id="rId10"/>
    <p:sldId id="259" r:id="rId11"/>
    <p:sldId id="283" r:id="rId12"/>
    <p:sldId id="298" r:id="rId13"/>
    <p:sldId id="285" r:id="rId14"/>
    <p:sldId id="299" r:id="rId15"/>
    <p:sldId id="295" r:id="rId16"/>
    <p:sldId id="270" r:id="rId17"/>
    <p:sldId id="264" r:id="rId18"/>
    <p:sldId id="292" r:id="rId19"/>
    <p:sldId id="296" r:id="rId20"/>
    <p:sldId id="293" r:id="rId21"/>
    <p:sldId id="268" r:id="rId22"/>
    <p:sldId id="276" r:id="rId23"/>
    <p:sldId id="277" r:id="rId24"/>
    <p:sldId id="278" r:id="rId25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13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25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39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51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5649" algn="l" defTabSz="914259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2780" algn="l" defTabSz="914259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199908" algn="l" defTabSz="914259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039" algn="l" defTabSz="914259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7F0055"/>
    <a:srgbClr val="408080"/>
    <a:srgbClr val="005000"/>
    <a:srgbClr val="154E7A"/>
    <a:srgbClr val="145B89"/>
    <a:srgbClr val="0D6C9A"/>
    <a:srgbClr val="3F7F5F"/>
    <a:srgbClr val="2A00FF"/>
    <a:srgbClr val="1C4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7440" autoAdjust="0"/>
  </p:normalViewPr>
  <p:slideViewPr>
    <p:cSldViewPr snapToGrid="0">
      <p:cViewPr varScale="1">
        <p:scale>
          <a:sx n="158" d="100"/>
          <a:sy n="158" d="100"/>
        </p:scale>
        <p:origin x="183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3" d="100"/>
          <a:sy n="113" d="100"/>
        </p:scale>
        <p:origin x="520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A0E68-82EA-4CC0-AA71-D87442F8BF7F}" type="datetimeFigureOut">
              <a:rPr lang="en-US" smtClean="0"/>
              <a:t>11/24/2017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23C23-7D16-4AA2-8AB6-1929F88AE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5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A4548-0D3A-4609-8C7C-7B25AC4CC18D}" type="datetimeFigureOut">
              <a:rPr lang="en-US" smtClean="0"/>
              <a:t>11/24/2017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6D950-7072-4DE2-A132-56D0852B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9390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6D950-7072-4DE2-A132-56D0852B66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5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Bridge the gap between domain abstractions and their implementation in a programming language.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6D950-7072-4DE2-A132-56D0852B66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407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83"/>
          <a:stretch/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4"/>
          <p:cNvSpPr>
            <a:spLocks noGrp="1" noChangeArrowheads="1"/>
          </p:cNvSpPr>
          <p:nvPr>
            <p:ph type="ctrTitle" hasCustomPrompt="1"/>
          </p:nvPr>
        </p:nvSpPr>
        <p:spPr bwMode="white">
          <a:xfrm>
            <a:off x="-1" y="1140374"/>
            <a:ext cx="9143999" cy="696913"/>
          </a:xfrm>
        </p:spPr>
        <p:txBody>
          <a:bodyPr anchor="b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Talk </a:t>
            </a:r>
            <a:r>
              <a:rPr lang="fr-FR" noProof="0" dirty="0" err="1"/>
              <a:t>Title</a:t>
            </a:r>
            <a:endParaRPr lang="fr-FR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070FAC-8031-4149-AC48-4978E35382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974" y="5905482"/>
            <a:ext cx="1776047" cy="75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0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Grp="1" noChangeArrowheads="1"/>
          </p:cNvSpPr>
          <p:nvPr>
            <p:ph type="ftr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Modular Extension of Executable DSLs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A6F21D-F803-4249-B616-3291470B93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34287" y="1124744"/>
            <a:ext cx="7875424" cy="4896544"/>
          </a:xfrm>
          <a:prstGeom prst="rect">
            <a:avLst/>
          </a:prstGeom>
        </p:spPr>
        <p:txBody>
          <a:bodyPr lIns="91425" tIns="45713" rIns="91425" bIns="45713"/>
          <a:lstStyle>
            <a:lvl1pPr marL="342900" indent="-342900">
              <a:buClr>
                <a:srgbClr val="1A4D7C"/>
              </a:buClr>
              <a:buFont typeface="Wingdings" panose="05000000000000000000" pitchFamily="2" charset="2"/>
              <a:buChar char="§"/>
              <a:defRPr lang="fr-FR" sz="18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61893" indent="352371">
              <a:buFont typeface="Arial" pitchFamily="34" charset="0"/>
              <a:buChar char="•"/>
              <a:defRPr sz="1600"/>
            </a:lvl2pPr>
            <a:lvl3pPr marL="1076160" indent="361893">
              <a:buClr>
                <a:srgbClr val="1A4D7C"/>
              </a:buClr>
              <a:buFont typeface="Wingdings" panose="05000000000000000000" pitchFamily="2" charset="2"/>
              <a:buChar char="§"/>
              <a:defRPr sz="1400" baseline="0"/>
            </a:lvl3pPr>
            <a:lvl4pPr marL="1438055" indent="371418">
              <a:defRPr lang="fr-FR" sz="1800" baseline="0" dirty="0" smtClean="0">
                <a:solidFill>
                  <a:schemeClr val="tx2"/>
                </a:solidFill>
                <a:latin typeface="+mn-lt"/>
                <a:ea typeface="ＭＳ Ｐゴシック" pitchFamily="23" charset="-128"/>
                <a:cs typeface="+mn-cs"/>
              </a:defRPr>
            </a:lvl4pPr>
            <a:lvl5pPr marL="1790425" indent="361893">
              <a:defRPr sz="1600"/>
            </a:lvl5pPr>
          </a:lstStyle>
          <a:p>
            <a:pPr lvl="0"/>
            <a:r>
              <a:rPr lang="fr-FR" dirty="0"/>
              <a:t>First item</a:t>
            </a:r>
          </a:p>
          <a:p>
            <a:pPr lvl="1"/>
            <a:r>
              <a:rPr lang="fr-FR" dirty="0"/>
              <a:t>Second item</a:t>
            </a:r>
          </a:p>
          <a:p>
            <a:pPr lvl="2"/>
            <a:r>
              <a:rPr lang="fr-FR" dirty="0" err="1"/>
              <a:t>Third</a:t>
            </a:r>
            <a:r>
              <a:rPr lang="fr-FR" dirty="0"/>
              <a:t> item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48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83"/>
          <a:stretch/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2" name="Rectangle 4"/>
          <p:cNvSpPr>
            <a:spLocks noGrp="1" noChangeArrowheads="1"/>
          </p:cNvSpPr>
          <p:nvPr>
            <p:ph type="ctrTitle" hasCustomPrompt="1"/>
          </p:nvPr>
        </p:nvSpPr>
        <p:spPr bwMode="white">
          <a:xfrm>
            <a:off x="1" y="3080544"/>
            <a:ext cx="9143999" cy="696913"/>
          </a:xfrm>
        </p:spPr>
        <p:txBody>
          <a:bodyPr anchor="b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Section </a:t>
            </a:r>
            <a:r>
              <a:rPr lang="fr-FR" noProof="0" dirty="0" err="1"/>
              <a:t>Title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7750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Doubl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Grp="1" noChangeArrowheads="1"/>
          </p:cNvSpPr>
          <p:nvPr>
            <p:ph type="ftr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Modular Extension of Executable DSLs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A6F21D-F803-4249-B616-3291470B93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34287" y="1124744"/>
            <a:ext cx="3793697" cy="4896544"/>
          </a:xfrm>
          <a:prstGeom prst="rect">
            <a:avLst/>
          </a:prstGeom>
        </p:spPr>
        <p:txBody>
          <a:bodyPr lIns="91425" tIns="45713" rIns="91425" bIns="45713"/>
          <a:lstStyle>
            <a:lvl1pPr marL="342900" indent="-342900">
              <a:buClr>
                <a:srgbClr val="1A4D7C"/>
              </a:buClr>
              <a:buFont typeface="Wingdings" panose="05000000000000000000" pitchFamily="2" charset="2"/>
              <a:buChar char="§"/>
              <a:defRPr lang="fr-FR" sz="18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61893" indent="352371">
              <a:buFont typeface="Arial" pitchFamily="34" charset="0"/>
              <a:buChar char="•"/>
              <a:defRPr sz="1600"/>
            </a:lvl2pPr>
            <a:lvl3pPr marL="1076160" indent="361893">
              <a:buClr>
                <a:srgbClr val="1A4D7C"/>
              </a:buClr>
              <a:buFont typeface="Wingdings" panose="05000000000000000000" pitchFamily="2" charset="2"/>
              <a:buChar char="§"/>
              <a:defRPr sz="1400" baseline="0"/>
            </a:lvl3pPr>
            <a:lvl4pPr marL="1438055" indent="371418">
              <a:defRPr lang="fr-FR" sz="1800" baseline="0" dirty="0" smtClean="0">
                <a:solidFill>
                  <a:schemeClr val="tx2"/>
                </a:solidFill>
                <a:latin typeface="+mn-lt"/>
                <a:ea typeface="ＭＳ Ｐゴシック" pitchFamily="23" charset="-128"/>
                <a:cs typeface="+mn-cs"/>
              </a:defRPr>
            </a:lvl4pPr>
            <a:lvl5pPr marL="1790425" indent="361893">
              <a:defRPr sz="1600"/>
            </a:lvl5pPr>
          </a:lstStyle>
          <a:p>
            <a:pPr lvl="0"/>
            <a:r>
              <a:rPr lang="fr-FR" dirty="0"/>
              <a:t>First item</a:t>
            </a:r>
          </a:p>
          <a:p>
            <a:pPr lvl="1"/>
            <a:r>
              <a:rPr lang="fr-FR" dirty="0"/>
              <a:t>Second item</a:t>
            </a:r>
          </a:p>
          <a:p>
            <a:pPr lvl="2"/>
            <a:r>
              <a:rPr lang="fr-FR" dirty="0" err="1"/>
              <a:t>Third</a:t>
            </a:r>
            <a:r>
              <a:rPr lang="fr-FR" dirty="0"/>
              <a:t> item</a:t>
            </a:r>
          </a:p>
        </p:txBody>
      </p:sp>
      <p:sp>
        <p:nvSpPr>
          <p:cNvPr id="7" name="Espace réservé du contenu 2"/>
          <p:cNvSpPr>
            <a:spLocks noGrp="1"/>
          </p:cNvSpPr>
          <p:nvPr>
            <p:ph idx="17" hasCustomPrompt="1"/>
          </p:nvPr>
        </p:nvSpPr>
        <p:spPr>
          <a:xfrm>
            <a:off x="4644009" y="1124744"/>
            <a:ext cx="3871342" cy="4896544"/>
          </a:xfrm>
          <a:prstGeom prst="rect">
            <a:avLst/>
          </a:prstGeom>
        </p:spPr>
        <p:txBody>
          <a:bodyPr lIns="91425" tIns="45713" rIns="91425" bIns="45713"/>
          <a:lstStyle>
            <a:lvl1pPr marL="342900" indent="-342900">
              <a:buClr>
                <a:srgbClr val="1A4D7C"/>
              </a:buClr>
              <a:buFont typeface="Wingdings" panose="05000000000000000000" pitchFamily="2" charset="2"/>
              <a:buChar char="§"/>
              <a:defRPr lang="fr-FR" sz="18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61893" indent="352371">
              <a:buFont typeface="Arial" pitchFamily="34" charset="0"/>
              <a:buChar char="•"/>
              <a:defRPr sz="1600"/>
            </a:lvl2pPr>
            <a:lvl3pPr marL="1076160" indent="361893">
              <a:buClr>
                <a:srgbClr val="1A4D7C"/>
              </a:buClr>
              <a:buFont typeface="Wingdings" panose="05000000000000000000" pitchFamily="2" charset="2"/>
              <a:buChar char="§"/>
              <a:defRPr sz="1400" baseline="0"/>
            </a:lvl3pPr>
            <a:lvl4pPr marL="1438055" indent="371418">
              <a:defRPr lang="fr-FR" sz="1800" baseline="0" dirty="0" smtClean="0">
                <a:solidFill>
                  <a:schemeClr val="tx2"/>
                </a:solidFill>
                <a:latin typeface="+mn-lt"/>
                <a:ea typeface="ＭＳ Ｐゴシック" pitchFamily="23" charset="-128"/>
                <a:cs typeface="+mn-cs"/>
              </a:defRPr>
            </a:lvl4pPr>
            <a:lvl5pPr marL="1790425" indent="361893">
              <a:defRPr sz="1600"/>
            </a:lvl5pPr>
          </a:lstStyle>
          <a:p>
            <a:pPr lvl="0"/>
            <a:r>
              <a:rPr lang="fr-FR" dirty="0"/>
              <a:t>First item</a:t>
            </a:r>
          </a:p>
          <a:p>
            <a:pPr lvl="1"/>
            <a:r>
              <a:rPr lang="fr-FR" dirty="0"/>
              <a:t>Second item</a:t>
            </a:r>
          </a:p>
          <a:p>
            <a:pPr lvl="2"/>
            <a:r>
              <a:rPr lang="fr-FR" dirty="0" err="1"/>
              <a:t>Third</a:t>
            </a:r>
            <a:r>
              <a:rPr lang="fr-FR" dirty="0"/>
              <a:t> item</a:t>
            </a:r>
          </a:p>
        </p:txBody>
      </p:sp>
    </p:spTree>
    <p:extLst>
      <p:ext uri="{BB962C8B-B14F-4D97-AF65-F5344CB8AC3E}">
        <p14:creationId xmlns:p14="http://schemas.microsoft.com/office/powerpoint/2010/main" val="2716153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0" y="6511966"/>
            <a:ext cx="9144000" cy="346034"/>
          </a:xfrm>
          <a:ln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On Language Interfaces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571645" y="6548458"/>
            <a:ext cx="525462" cy="273050"/>
          </a:xfrm>
          <a:ln/>
        </p:spPr>
        <p:txBody>
          <a:bodyPr/>
          <a:lstStyle>
            <a:lvl1pPr>
              <a:defRPr/>
            </a:lvl1pPr>
          </a:lstStyle>
          <a:p>
            <a:fld id="{D5A6F21D-F803-4249-B616-3291470B9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85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6511967"/>
            <a:ext cx="9144000" cy="346034"/>
          </a:xfrm>
          <a:prstGeom prst="rect">
            <a:avLst/>
          </a:prstGeom>
          <a:solidFill>
            <a:srgbClr val="154E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628649" y="350838"/>
            <a:ext cx="7886701" cy="557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Slide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-2" y="6511966"/>
            <a:ext cx="9144002" cy="34603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1100" b="1">
                <a:solidFill>
                  <a:schemeClr val="bg1"/>
                </a:solidFill>
                <a:latin typeface="Arial" charset="0"/>
                <a:ea typeface="ＭＳ Ｐゴシック" charset="0"/>
                <a:cs typeface="+mn-cs"/>
              </a:defRPr>
            </a:lvl1pPr>
          </a:lstStyle>
          <a:p>
            <a:r>
              <a:rPr lang="en-US" dirty="0"/>
              <a:t>Modular Extension of Executable DSLs</a:t>
            </a:r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8565784" y="6548458"/>
            <a:ext cx="525462" cy="2730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</a:lstStyle>
          <a:p>
            <a:fld id="{D5A6F21D-F803-4249-B616-3291470B9381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4" y="6511965"/>
            <a:ext cx="781050" cy="34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3" r:id="rId2"/>
    <p:sldLayoutId id="2147483691" r:id="rId3"/>
    <p:sldLayoutId id="2147483694" r:id="rId4"/>
    <p:sldLayoutId id="2147483696" r:id="rId5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1A4D7C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5pPr>
      <a:lvl6pPr marL="45713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6pPr>
      <a:lvl7pPr marL="914259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7pPr>
      <a:lvl8pPr marL="137139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8pPr>
      <a:lvl9pPr marL="1828519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bg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848" indent="-342848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Clr>
          <a:srgbClr val="1A4D7C"/>
        </a:buClr>
        <a:buChar char="•"/>
        <a:defRPr sz="1600">
          <a:solidFill>
            <a:schemeClr val="tx2"/>
          </a:solidFill>
          <a:latin typeface="+mn-lt"/>
          <a:ea typeface="+mn-ea"/>
          <a:cs typeface="+mn-cs"/>
        </a:defRPr>
      </a:lvl1pPr>
      <a:lvl2pPr marL="220630" indent="-219041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Clr>
          <a:srgbClr val="1A4D7C"/>
        </a:buClr>
        <a:buChar char="•"/>
        <a:defRPr sz="1600">
          <a:solidFill>
            <a:schemeClr val="tx2"/>
          </a:solidFill>
          <a:latin typeface="+mn-lt"/>
          <a:ea typeface="ＭＳ Ｐゴシック" pitchFamily="23" charset="-128"/>
          <a:cs typeface="+mn-cs"/>
        </a:defRPr>
      </a:lvl2pPr>
      <a:lvl3pPr marL="553954" indent="-126979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Arial" charset="0"/>
        <a:buChar char="-"/>
        <a:defRPr sz="1600">
          <a:solidFill>
            <a:schemeClr val="tx2"/>
          </a:solidFill>
          <a:latin typeface="+mn-lt"/>
          <a:ea typeface="ＭＳ Ｐゴシック" pitchFamily="23" charset="-128"/>
          <a:cs typeface="+mn-cs"/>
        </a:defRPr>
      </a:lvl3pPr>
      <a:lvl4pPr marL="555540" indent="815849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Char char="–"/>
        <a:defRPr sz="1400">
          <a:solidFill>
            <a:schemeClr val="tx2"/>
          </a:solidFill>
          <a:latin typeface="+mn-lt"/>
          <a:ea typeface="ＭＳ Ｐゴシック" pitchFamily="23" charset="-128"/>
          <a:cs typeface="+mn-cs"/>
        </a:defRPr>
      </a:lvl4pPr>
      <a:lvl5pPr marL="557127" indent="1271393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Char char="»"/>
        <a:defRPr sz="1200">
          <a:solidFill>
            <a:schemeClr val="tx2"/>
          </a:solidFill>
          <a:latin typeface="+mn-lt"/>
          <a:ea typeface="ＭＳ Ｐゴシック" pitchFamily="23" charset="-128"/>
          <a:cs typeface="+mn-cs"/>
        </a:defRPr>
      </a:lvl5pPr>
      <a:lvl6pPr marL="1014257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1200">
          <a:solidFill>
            <a:schemeClr val="tx2"/>
          </a:solidFill>
          <a:latin typeface="+mn-lt"/>
          <a:ea typeface="Arial" charset="0"/>
          <a:cs typeface="+mn-cs"/>
        </a:defRPr>
      </a:lvl6pPr>
      <a:lvl7pPr marL="1471387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1200">
          <a:solidFill>
            <a:schemeClr val="tx2"/>
          </a:solidFill>
          <a:latin typeface="+mn-lt"/>
          <a:ea typeface="Arial" charset="0"/>
          <a:cs typeface="+mn-cs"/>
        </a:defRPr>
      </a:lvl7pPr>
      <a:lvl8pPr marL="1928516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1200">
          <a:solidFill>
            <a:schemeClr val="tx2"/>
          </a:solidFill>
          <a:latin typeface="+mn-lt"/>
          <a:ea typeface="Arial" charset="0"/>
          <a:cs typeface="+mn-cs"/>
        </a:defRPr>
      </a:lvl8pPr>
      <a:lvl9pPr marL="2385647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1200">
          <a:solidFill>
            <a:schemeClr val="tx2"/>
          </a:solidFill>
          <a:latin typeface="+mn-lt"/>
          <a:ea typeface="Arial" charset="0"/>
          <a:cs typeface="+mn-cs"/>
        </a:defRPr>
      </a:lvl9pPr>
    </p:bodyStyle>
    <p:otherStyle>
      <a:defPPr>
        <a:defRPr lang="fr-FR"/>
      </a:defPPr>
      <a:lvl1pPr marL="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2326432"/>
            <a:ext cx="9143999" cy="733301"/>
          </a:xfrm>
        </p:spPr>
        <p:txBody>
          <a:bodyPr/>
          <a:lstStyle/>
          <a:p>
            <a:r>
              <a:rPr lang="en-US" dirty="0"/>
              <a:t>Modular Extension of</a:t>
            </a:r>
            <a:br>
              <a:rPr lang="en-US" dirty="0"/>
            </a:br>
            <a:r>
              <a:rPr lang="en-US" dirty="0"/>
              <a:t>Domain-specific Languages</a:t>
            </a:r>
          </a:p>
        </p:txBody>
      </p:sp>
      <p:cxnSp>
        <p:nvCxnSpPr>
          <p:cNvPr id="4" name="Straight Connector 3"/>
          <p:cNvCxnSpPr>
            <a:cxnSpLocks/>
          </p:cNvCxnSpPr>
          <p:nvPr/>
        </p:nvCxnSpPr>
        <p:spPr>
          <a:xfrm>
            <a:off x="1166813" y="3429000"/>
            <a:ext cx="6810375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B6642BC-CC67-4296-A2DF-04526E470445}"/>
              </a:ext>
            </a:extLst>
          </p:cNvPr>
          <p:cNvSpPr txBox="1"/>
          <p:nvPr/>
        </p:nvSpPr>
        <p:spPr>
          <a:xfrm>
            <a:off x="1" y="3815361"/>
            <a:ext cx="9143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Thomas </a:t>
            </a:r>
            <a:r>
              <a:rPr lang="en-US" sz="1400" dirty="0" err="1">
                <a:solidFill>
                  <a:schemeClr val="bg1"/>
                </a:solidFill>
              </a:rPr>
              <a:t>Degueule</a:t>
            </a:r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Software Analysis &amp; Transformation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CWI</a:t>
            </a:r>
          </a:p>
          <a:p>
            <a:pPr algn="ctr"/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https://tdegueul.github.io</a:t>
            </a:r>
          </a:p>
          <a:p>
            <a:pPr algn="ctr"/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CWI Scientific Meeting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24 November 2017</a:t>
            </a:r>
          </a:p>
        </p:txBody>
      </p:sp>
    </p:spTree>
    <p:extLst>
      <p:ext uri="{BB962C8B-B14F-4D97-AF65-F5344CB8AC3E}">
        <p14:creationId xmlns:p14="http://schemas.microsoft.com/office/powerpoint/2010/main" val="3350449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E084EA-FFD3-4623-838E-1B2447936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080544"/>
            <a:ext cx="9143999" cy="69691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cap="small" dirty="0" err="1"/>
              <a:t>Revisitor</a:t>
            </a:r>
            <a:r>
              <a:rPr lang="en-US" dirty="0"/>
              <a:t> Pattern</a:t>
            </a:r>
          </a:p>
        </p:txBody>
      </p:sp>
    </p:spTree>
    <p:extLst>
      <p:ext uri="{BB962C8B-B14F-4D97-AF65-F5344CB8AC3E}">
        <p14:creationId xmlns:p14="http://schemas.microsoft.com/office/powerpoint/2010/main" val="31545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5 /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6DDF38B-C819-499D-8F7B-90D471EE0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87" y="1124744"/>
            <a:ext cx="7875424" cy="4896544"/>
          </a:xfrm>
        </p:spPr>
        <p:txBody>
          <a:bodyPr/>
          <a:lstStyle/>
          <a:p>
            <a:r>
              <a:rPr lang="en-US" dirty="0"/>
              <a:t>Maps syntactic objects to semantic objects</a:t>
            </a:r>
          </a:p>
          <a:p>
            <a:pPr marL="704793" lvl="1" indent="-342900">
              <a:buFont typeface="+mj-lt"/>
              <a:buAutoNum type="arabicPeriod"/>
            </a:pPr>
            <a:endParaRPr lang="en-US" dirty="0"/>
          </a:p>
          <a:p>
            <a:pPr marL="704793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EDAF0F39-4EF0-462B-8BA8-B9D7F736B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50838"/>
            <a:ext cx="7886701" cy="557882"/>
          </a:xfrm>
        </p:spPr>
        <p:txBody>
          <a:bodyPr/>
          <a:lstStyle/>
          <a:p>
            <a:r>
              <a:rPr lang="en-US" dirty="0" err="1"/>
              <a:t>Revisitor</a:t>
            </a:r>
            <a:r>
              <a:rPr lang="en-US" dirty="0"/>
              <a:t> </a:t>
            </a:r>
            <a:r>
              <a:rPr lang="en-US" i="1" dirty="0"/>
              <a:t>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08F0E7-9D27-4DB0-B13C-47D8BAC411C0}"/>
              </a:ext>
            </a:extLst>
          </p:cNvPr>
          <p:cNvSpPr txBox="1"/>
          <p:nvPr/>
        </p:nvSpPr>
        <p:spPr>
          <a:xfrm>
            <a:off x="236779" y="2009231"/>
            <a:ext cx="4804001" cy="332398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FsmRev</a:t>
            </a:r>
            <a:r>
              <a:rPr lang="en-US" sz="1400" dirty="0">
                <a:latin typeface="Inconsolata" panose="020B0609030003000000" pitchFamily="49" charset="0"/>
              </a:rPr>
              <a:t>&lt;M, S, F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S, T&gt;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M machine(Machine 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S state(State 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F 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 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T trans(Trans it);</a:t>
            </a:r>
          </a:p>
          <a:p>
            <a:endParaRPr lang="en-US" sz="1400" dirty="0">
              <a:latin typeface="Inconsolata" panose="020B0609030003000000" pitchFamily="49" charset="0"/>
            </a:endParaRP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M $(Machine it)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machine(it);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F $(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 it) 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(it);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T $(Trans it)  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trans(it); 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S $(State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400" dirty="0">
                <a:latin typeface="Inconsolata" panose="020B0609030003000000" pitchFamily="49" charset="0"/>
              </a:rPr>
              <a:t> (it </a:t>
            </a:r>
            <a:r>
              <a:rPr lang="en-US" sz="14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instanceof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)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(it);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state(it);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C97F2A-57EF-4EDB-8319-95BC7EECC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537" y="2153450"/>
            <a:ext cx="3468931" cy="31137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16F2DB-3644-43A9-A902-2FC5CD9FFDAF}"/>
              </a:ext>
            </a:extLst>
          </p:cNvPr>
          <p:cNvSpPr/>
          <p:nvPr/>
        </p:nvSpPr>
        <p:spPr>
          <a:xfrm>
            <a:off x="434566" y="3295461"/>
            <a:ext cx="4327557" cy="17654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CB149D-5B4F-424D-AE2D-4B28E6768150}"/>
              </a:ext>
            </a:extLst>
          </p:cNvPr>
          <p:cNvSpPr/>
          <p:nvPr/>
        </p:nvSpPr>
        <p:spPr>
          <a:xfrm>
            <a:off x="5235956" y="3429000"/>
            <a:ext cx="3761679" cy="2054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3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6 /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6DDF38B-C819-499D-8F7B-90D471EE0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87" y="1124744"/>
            <a:ext cx="7875424" cy="4896544"/>
          </a:xfrm>
        </p:spPr>
        <p:txBody>
          <a:bodyPr/>
          <a:lstStyle/>
          <a:p>
            <a:r>
              <a:rPr lang="en-US" dirty="0"/>
              <a:t>Implements the semantic objects</a:t>
            </a:r>
          </a:p>
          <a:p>
            <a:pPr marL="704793" lvl="1" indent="-342900">
              <a:buFont typeface="+mj-lt"/>
              <a:buAutoNum type="arabicPeriod"/>
            </a:pPr>
            <a:endParaRPr lang="en-US" dirty="0"/>
          </a:p>
          <a:p>
            <a:pPr marL="704793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EDAF0F39-4EF0-462B-8BA8-B9D7F736B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50838"/>
            <a:ext cx="7886701" cy="557882"/>
          </a:xfrm>
        </p:spPr>
        <p:txBody>
          <a:bodyPr/>
          <a:lstStyle/>
          <a:p>
            <a:r>
              <a:rPr lang="en-US" dirty="0" err="1"/>
              <a:t>Revisitor</a:t>
            </a:r>
            <a:r>
              <a:rPr lang="en-US" dirty="0"/>
              <a:t> </a:t>
            </a:r>
            <a:r>
              <a:rPr lang="en-US" i="1" dirty="0"/>
              <a:t>Implementation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08F0E7-9D27-4DB0-B13C-47D8BAC411C0}"/>
              </a:ext>
            </a:extLst>
          </p:cNvPr>
          <p:cNvSpPr txBox="1"/>
          <p:nvPr/>
        </p:nvSpPr>
        <p:spPr>
          <a:xfrm>
            <a:off x="236779" y="2009231"/>
            <a:ext cx="4804001" cy="375487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{ String print(); }</a:t>
            </a:r>
          </a:p>
          <a:p>
            <a:endParaRPr lang="en-US" sz="1400" b="1" dirty="0">
              <a:solidFill>
                <a:srgbClr val="7F0055"/>
              </a:solidFill>
              <a:latin typeface="Inconsolata" panose="020B0609030003000000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PrintFsm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FsmRev</a:t>
            </a:r>
            <a:r>
              <a:rPr lang="en-US" sz="1400" dirty="0">
                <a:latin typeface="Inconsolata" panose="020B0609030003000000" pitchFamily="49" charset="0"/>
              </a:rPr>
              <a:t>&lt;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&gt;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machine(Machine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() -&gt; it.name + </a:t>
            </a:r>
            <a:r>
              <a:rPr lang="en-US" sz="1400" dirty="0">
                <a:solidFill>
                  <a:srgbClr val="008000"/>
                </a:solidFill>
                <a:latin typeface="Inconsolata" panose="020B0609030003000000" pitchFamily="49" charset="0"/>
              </a:rPr>
              <a:t>“:\n”</a:t>
            </a:r>
            <a:r>
              <a:rPr lang="en-US" sz="1400" dirty="0">
                <a:latin typeface="Inconsolata" panose="020B0609030003000000" pitchFamily="49" charset="0"/>
              </a:rPr>
              <a:t> +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             </a:t>
            </a:r>
            <a:r>
              <a:rPr lang="en-US" sz="1400" dirty="0" err="1">
                <a:latin typeface="Inconsolata" panose="020B0609030003000000" pitchFamily="49" charset="0"/>
              </a:rPr>
              <a:t>it.states.map</a:t>
            </a:r>
            <a:r>
              <a:rPr lang="en-US" sz="1400" dirty="0">
                <a:latin typeface="Inconsolata" panose="020B0609030003000000" pitchFamily="49" charset="0"/>
              </a:rPr>
              <a:t>(s -&gt; $(s).print());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state(State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() -&gt;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/*    </a:t>
            </a:r>
            <a:r>
              <a:rPr lang="en-US" sz="1400" i="1" dirty="0">
                <a:solidFill>
                  <a:srgbClr val="408080"/>
                </a:solidFill>
                <a:latin typeface="Inconsolata" panose="020B0609030003000000" pitchFamily="49" charset="0"/>
              </a:rPr>
              <a:t>print a state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    */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(</a:t>
            </a:r>
            <a:r>
              <a:rPr lang="en-US" sz="1400" dirty="0" err="1">
                <a:latin typeface="Inconsolata" panose="020B0609030003000000" pitchFamily="49" charset="0"/>
              </a:rPr>
              <a:t>FState</a:t>
            </a:r>
            <a:r>
              <a:rPr lang="en-US" sz="1400" dirty="0">
                <a:latin typeface="Inconsolata" panose="020B0609030003000000" pitchFamily="49" charset="0"/>
              </a:rPr>
              <a:t>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() -&gt;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/* </a:t>
            </a:r>
            <a:r>
              <a:rPr lang="en-US" sz="1400" i="1" dirty="0">
                <a:solidFill>
                  <a:srgbClr val="408080"/>
                </a:solidFill>
                <a:latin typeface="Inconsolata" panose="020B0609030003000000" pitchFamily="49" charset="0"/>
              </a:rPr>
              <a:t>print a final state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 */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trans(Trans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() -&gt;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/* </a:t>
            </a:r>
            <a:r>
              <a:rPr lang="en-US" sz="1400" i="1" dirty="0">
                <a:solidFill>
                  <a:srgbClr val="408080"/>
                </a:solidFill>
                <a:latin typeface="Inconsolata" panose="020B0609030003000000" pitchFamily="49" charset="0"/>
              </a:rPr>
              <a:t>print a transition 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*/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C97F2A-57EF-4EDB-8319-95BC7EECC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537" y="2153450"/>
            <a:ext cx="3468930" cy="311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146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7 / 9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0534514-0919-4F30-91AF-DC2CD370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50838"/>
            <a:ext cx="7886701" cy="557882"/>
          </a:xfrm>
        </p:spPr>
        <p:txBody>
          <a:bodyPr/>
          <a:lstStyle/>
          <a:p>
            <a:r>
              <a:rPr lang="en-US" dirty="0"/>
              <a:t>Modular Extension with </a:t>
            </a:r>
            <a:r>
              <a:rPr lang="en-US" dirty="0" err="1"/>
              <a:t>Revisitors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ABA92-A0B7-4C68-ABF1-A582ADFA2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07"/>
          <a:stretch/>
        </p:blipFill>
        <p:spPr>
          <a:xfrm>
            <a:off x="5396566" y="1740760"/>
            <a:ext cx="3445974" cy="189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48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7 / 9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0534514-0919-4F30-91AF-DC2CD370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50838"/>
            <a:ext cx="7886701" cy="557882"/>
          </a:xfrm>
        </p:spPr>
        <p:txBody>
          <a:bodyPr/>
          <a:lstStyle/>
          <a:p>
            <a:r>
              <a:rPr lang="en-US" dirty="0"/>
              <a:t>Modular Extension with </a:t>
            </a:r>
            <a:r>
              <a:rPr lang="en-US" dirty="0" err="1"/>
              <a:t>Revisitors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ABA92-A0B7-4C68-ABF1-A582ADFA2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566" y="1740759"/>
            <a:ext cx="3445974" cy="40446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8E94E7-92EF-4129-8CCF-2074FEAC5FDC}"/>
              </a:ext>
            </a:extLst>
          </p:cNvPr>
          <p:cNvSpPr txBox="1"/>
          <p:nvPr/>
        </p:nvSpPr>
        <p:spPr>
          <a:xfrm>
            <a:off x="217581" y="1504630"/>
            <a:ext cx="4823200" cy="1169551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GuardFsmRev</a:t>
            </a:r>
            <a:r>
              <a:rPr lang="en-US" sz="1400" dirty="0">
                <a:latin typeface="Inconsolata" panose="020B0609030003000000" pitchFamily="49" charset="0"/>
              </a:rPr>
              <a:t>&lt;M, S, F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S, T, G&gt;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FsmRev</a:t>
            </a:r>
            <a:r>
              <a:rPr lang="en-US" sz="1400" dirty="0">
                <a:latin typeface="Inconsolata" panose="020B0609030003000000" pitchFamily="49" charset="0"/>
              </a:rPr>
              <a:t>&lt;M, S, F, T&gt;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G guard(Guard 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G $(Guard it)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guard(it);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A38138-44E0-4940-B43C-5D28AF02A549}"/>
              </a:ext>
            </a:extLst>
          </p:cNvPr>
          <p:cNvSpPr txBox="1"/>
          <p:nvPr/>
        </p:nvSpPr>
        <p:spPr>
          <a:xfrm>
            <a:off x="1010789" y="2757826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Extend the (existing) mapping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A53EFA-6A7D-4B61-9B76-A2665D5C30B7}"/>
              </a:ext>
            </a:extLst>
          </p:cNvPr>
          <p:cNvSpPr/>
          <p:nvPr/>
        </p:nvSpPr>
        <p:spPr>
          <a:xfrm>
            <a:off x="7085380" y="5406656"/>
            <a:ext cx="646279" cy="436005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F6A058B-F182-408D-8BC9-67714F1C61EF}"/>
              </a:ext>
            </a:extLst>
          </p:cNvPr>
          <p:cNvSpPr/>
          <p:nvPr/>
        </p:nvSpPr>
        <p:spPr>
          <a:xfrm>
            <a:off x="6743551" y="2946093"/>
            <a:ext cx="1797584" cy="702453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40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6B045F5-25E0-4BB2-86FF-E478AA8E9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566" y="1740759"/>
            <a:ext cx="3445974" cy="4044654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7 / 9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0534514-0919-4F30-91AF-DC2CD370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50838"/>
            <a:ext cx="7886701" cy="557882"/>
          </a:xfrm>
        </p:spPr>
        <p:txBody>
          <a:bodyPr/>
          <a:lstStyle/>
          <a:p>
            <a:r>
              <a:rPr lang="en-US" dirty="0"/>
              <a:t>Modular Extension with </a:t>
            </a:r>
            <a:r>
              <a:rPr lang="en-US" dirty="0" err="1"/>
              <a:t>Revisitors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8E94E7-92EF-4129-8CCF-2074FEAC5FDC}"/>
              </a:ext>
            </a:extLst>
          </p:cNvPr>
          <p:cNvSpPr txBox="1"/>
          <p:nvPr/>
        </p:nvSpPr>
        <p:spPr>
          <a:xfrm>
            <a:off x="217581" y="1504630"/>
            <a:ext cx="4823200" cy="1169551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GuardFsmRev</a:t>
            </a:r>
            <a:r>
              <a:rPr lang="en-US" sz="1400" dirty="0">
                <a:latin typeface="Inconsolata" panose="020B0609030003000000" pitchFamily="49" charset="0"/>
              </a:rPr>
              <a:t>&lt;M, S, F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S, T, G&gt;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FsmRev</a:t>
            </a:r>
            <a:r>
              <a:rPr lang="en-US" sz="1400" dirty="0">
                <a:latin typeface="Inconsolata" panose="020B0609030003000000" pitchFamily="49" charset="0"/>
              </a:rPr>
              <a:t>&lt;M, S, F, T&gt;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G guard(Guard it);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G $(Guard it)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guard(it);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A38138-44E0-4940-B43C-5D28AF02A549}"/>
              </a:ext>
            </a:extLst>
          </p:cNvPr>
          <p:cNvSpPr txBox="1"/>
          <p:nvPr/>
        </p:nvSpPr>
        <p:spPr>
          <a:xfrm>
            <a:off x="1010789" y="2757826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Extend the (existing) mapping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9FB5B4-6E90-444C-9450-5B42814B8A92}"/>
              </a:ext>
            </a:extLst>
          </p:cNvPr>
          <p:cNvSpPr txBox="1"/>
          <p:nvPr/>
        </p:nvSpPr>
        <p:spPr>
          <a:xfrm>
            <a:off x="217581" y="3781226"/>
            <a:ext cx="4823200" cy="160043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PrintGuardFsm</a:t>
            </a:r>
            <a:endParaRPr lang="en-US" sz="1400" dirty="0">
              <a:latin typeface="Inconsolata" panose="020B0609030003000000" pitchFamily="49" charset="0"/>
            </a:endParaRP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PrintFsm</a:t>
            </a:r>
            <a:r>
              <a:rPr lang="en-US" sz="1400" dirty="0">
                <a:latin typeface="Inconsolata" panose="020B0609030003000000" pitchFamily="49" charset="0"/>
              </a:rPr>
              <a:t>,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      </a:t>
            </a:r>
            <a:r>
              <a:rPr lang="en-US" sz="1400" dirty="0" err="1">
                <a:latin typeface="Inconsolata" panose="020B0609030003000000" pitchFamily="49" charset="0"/>
              </a:rPr>
              <a:t>GuardFsmRev</a:t>
            </a:r>
            <a:r>
              <a:rPr lang="en-US" sz="1400" dirty="0">
                <a:latin typeface="Inconsolata" panose="020B0609030003000000" pitchFamily="49" charset="0"/>
              </a:rPr>
              <a:t>&lt;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,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&gt;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default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Pr</a:t>
            </a:r>
            <a:r>
              <a:rPr lang="en-US" sz="1400" dirty="0">
                <a:latin typeface="Inconsolata" panose="020B0609030003000000" pitchFamily="49" charset="0"/>
              </a:rPr>
              <a:t> guard(Guard it)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400" dirty="0">
                <a:latin typeface="Inconsolata" panose="020B0609030003000000" pitchFamily="49" charset="0"/>
              </a:rPr>
              <a:t> () -&gt;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/* </a:t>
            </a:r>
            <a:r>
              <a:rPr lang="en-US" sz="1400" i="1" dirty="0">
                <a:solidFill>
                  <a:srgbClr val="408080"/>
                </a:solidFill>
                <a:latin typeface="Inconsolata" panose="020B0609030003000000" pitchFamily="49" charset="0"/>
              </a:rPr>
              <a:t>print a guard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*/</a:t>
            </a:r>
            <a:r>
              <a:rPr lang="en-US" sz="1400" dirty="0">
                <a:latin typeface="Inconsolata" panose="020B0609030003000000" pitchFamily="49" charset="0"/>
              </a:rPr>
              <a:t>;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1AE0F-D7D0-4699-9C8B-6D0D6F6F6A60}"/>
              </a:ext>
            </a:extLst>
          </p:cNvPr>
          <p:cNvSpPr txBox="1"/>
          <p:nvPr/>
        </p:nvSpPr>
        <p:spPr>
          <a:xfrm>
            <a:off x="933845" y="5516671"/>
            <a:ext cx="339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Extend the (existing) semantics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5DFA14A-8C38-4479-A1DE-C352C6E642F7}"/>
              </a:ext>
            </a:extLst>
          </p:cNvPr>
          <p:cNvSpPr/>
          <p:nvPr/>
        </p:nvSpPr>
        <p:spPr>
          <a:xfrm>
            <a:off x="6743551" y="2946093"/>
            <a:ext cx="1797584" cy="702453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A53EFA-6A7D-4B61-9B76-A2665D5C30B7}"/>
              </a:ext>
            </a:extLst>
          </p:cNvPr>
          <p:cNvSpPr/>
          <p:nvPr/>
        </p:nvSpPr>
        <p:spPr>
          <a:xfrm>
            <a:off x="7221182" y="5497192"/>
            <a:ext cx="1384647" cy="436005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60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99893A9-19CB-42E5-96CC-A549D47248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497765-E307-43C3-89DF-CD86411DA58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8 / 9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E80D5A-867A-41A9-81F0-7B025B30D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037" y="478104"/>
            <a:ext cx="7886701" cy="557882"/>
          </a:xfrm>
        </p:spPr>
        <p:txBody>
          <a:bodyPr/>
          <a:lstStyle/>
          <a:p>
            <a:r>
              <a:rPr lang="en-US" dirty="0"/>
              <a:t>ALE: the </a:t>
            </a:r>
            <a:r>
              <a:rPr lang="en-US" i="1" dirty="0"/>
              <a:t>Action Language for EMF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EE137A-610C-45DB-820D-93FD3A507C67}"/>
              </a:ext>
            </a:extLst>
          </p:cNvPr>
          <p:cNvGrpSpPr/>
          <p:nvPr/>
        </p:nvGrpSpPr>
        <p:grpSpPr>
          <a:xfrm>
            <a:off x="4767445" y="5163082"/>
            <a:ext cx="3619073" cy="887092"/>
            <a:chOff x="4915751" y="4306056"/>
            <a:chExt cx="3619073" cy="8870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F05A71F-A435-4D45-9A28-1A1725A7D945}"/>
                </a:ext>
              </a:extLst>
            </p:cNvPr>
            <p:cNvSpPr/>
            <p:nvPr/>
          </p:nvSpPr>
          <p:spPr>
            <a:xfrm>
              <a:off x="4915751" y="4306056"/>
              <a:ext cx="361907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/>
                <a:t>[EclipseCon’17] </a:t>
              </a:r>
              <a:r>
                <a:rPr lang="en-US" sz="1400" b="1" dirty="0" err="1"/>
                <a:t>EcoreTools</a:t>
              </a:r>
              <a:r>
                <a:rPr lang="en-US" sz="1400" b="1" dirty="0"/>
                <a:t> Next:</a:t>
              </a:r>
            </a:p>
            <a:p>
              <a:pPr algn="ctr"/>
              <a:r>
                <a:rPr lang="en-US" sz="1400" b="1" dirty="0"/>
                <a:t>Executable DSL made (more) accessible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FD11D18-B0FA-4277-ADBF-8085080B87E9}"/>
                </a:ext>
              </a:extLst>
            </p:cNvPr>
            <p:cNvGrpSpPr/>
            <p:nvPr/>
          </p:nvGrpSpPr>
          <p:grpSpPr>
            <a:xfrm>
              <a:off x="5188989" y="4830519"/>
              <a:ext cx="3072597" cy="362629"/>
              <a:chOff x="5305767" y="4830519"/>
              <a:chExt cx="3072597" cy="362629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62F2E9C-FF0B-4C39-B911-2B55881D4354}"/>
                  </a:ext>
                </a:extLst>
              </p:cNvPr>
              <p:cNvSpPr/>
              <p:nvPr/>
            </p:nvSpPr>
            <p:spPr>
              <a:xfrm>
                <a:off x="5670571" y="4842557"/>
                <a:ext cx="27077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00" dirty="0"/>
                  <a:t>https://tinyurl.com/ale-ecore</a:t>
                </a:r>
              </a:p>
            </p:txBody>
          </p:sp>
          <p:pic>
            <p:nvPicPr>
              <p:cNvPr id="8" name="Image 20">
                <a:extLst>
                  <a:ext uri="{FF2B5EF4-FFF2-40B4-BE49-F238E27FC236}">
                    <a16:creationId xmlns:a16="http://schemas.microsoft.com/office/drawing/2014/main" id="{4376610D-D310-4B3B-8546-54F5E9C6FE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5869"/>
              <a:stretch/>
            </p:blipFill>
            <p:spPr>
              <a:xfrm>
                <a:off x="5305767" y="4830519"/>
                <a:ext cx="412567" cy="362629"/>
              </a:xfrm>
              <a:prstGeom prst="rect">
                <a:avLst/>
              </a:prstGeom>
            </p:spPr>
          </p:pic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1D98632-2500-48B0-A310-EF5D0231F829}"/>
              </a:ext>
            </a:extLst>
          </p:cNvPr>
          <p:cNvSpPr txBox="1"/>
          <p:nvPr/>
        </p:nvSpPr>
        <p:spPr>
          <a:xfrm>
            <a:off x="413731" y="1490237"/>
            <a:ext cx="3663885" cy="39703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open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kern="0" dirty="0">
                <a:latin typeface="Inconsolata" panose="020B0609030003000000" pitchFamily="49" charset="0"/>
              </a:rPr>
              <a:t> Machine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def</a:t>
            </a:r>
            <a:r>
              <a:rPr lang="en-US" sz="1200" kern="0" dirty="0">
                <a:latin typeface="Inconsolata" panose="020B0609030003000000" pitchFamily="49" charset="0"/>
              </a:rPr>
              <a:t> String print()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  String ret = </a:t>
            </a:r>
            <a:r>
              <a:rPr lang="en-US" sz="1200" kern="0" dirty="0">
                <a:solidFill>
                  <a:srgbClr val="008000"/>
                </a:solidFill>
                <a:latin typeface="Inconsolata" panose="020B0609030003000000" pitchFamily="49" charset="0"/>
              </a:rPr>
              <a:t>""</a:t>
            </a:r>
            <a:r>
              <a:rPr lang="en-US" sz="1200" kern="0" dirty="0">
                <a:latin typeface="Inconsolata" panose="020B0609030003000000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for</a:t>
            </a:r>
            <a:r>
              <a:rPr lang="en-US" sz="1200" kern="0" dirty="0">
                <a:latin typeface="Inconsolata" panose="020B0609030003000000" pitchFamily="49" charset="0"/>
              </a:rPr>
              <a:t> (State s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in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i="1" kern="0" dirty="0" err="1">
                <a:latin typeface="Inconsolata" panose="020B0609030003000000" pitchFamily="49" charset="0"/>
              </a:rPr>
              <a:t>self</a:t>
            </a:r>
            <a:r>
              <a:rPr lang="en-US" sz="1200" kern="0" dirty="0" err="1">
                <a:latin typeface="Inconsolata" panose="020B0609030003000000" pitchFamily="49" charset="0"/>
              </a:rPr>
              <a:t>.states</a:t>
            </a:r>
            <a:r>
              <a:rPr lang="en-US" sz="1200" kern="0" dirty="0">
                <a:latin typeface="Inconsolata" panose="020B0609030003000000" pitchFamily="49" charset="0"/>
              </a:rPr>
              <a:t>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    ret = ret + $[s].print();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200" kern="0" dirty="0">
                <a:latin typeface="Inconsolata" panose="020B0609030003000000" pitchFamily="49" charset="0"/>
              </a:rPr>
              <a:t> ret;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open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kern="0" dirty="0">
                <a:latin typeface="Inconsolata" panose="020B0609030003000000" pitchFamily="49" charset="0"/>
              </a:rPr>
              <a:t> State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def</a:t>
            </a:r>
            <a:r>
              <a:rPr lang="en-US" sz="1200" kern="0" dirty="0">
                <a:latin typeface="Inconsolata" panose="020B0609030003000000" pitchFamily="49" charset="0"/>
              </a:rPr>
              <a:t> String print() { </a:t>
            </a:r>
            <a:r>
              <a:rPr lang="en-US" sz="1200" kern="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/* ... */</a:t>
            </a:r>
            <a:r>
              <a:rPr lang="en-US" sz="1200" kern="0" dirty="0">
                <a:latin typeface="Inconsolata" panose="020B0609030003000000" pitchFamily="49" charset="0"/>
              </a:rPr>
              <a:t>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open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kern="0" dirty="0" err="1">
                <a:latin typeface="Inconsolata" panose="020B0609030003000000" pitchFamily="49" charset="0"/>
              </a:rPr>
              <a:t>FinalState</a:t>
            </a:r>
            <a:r>
              <a:rPr lang="en-US" sz="1200" kern="0" dirty="0">
                <a:latin typeface="Inconsolata" panose="020B0609030003000000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def</a:t>
            </a:r>
            <a:r>
              <a:rPr lang="en-US" sz="1200" kern="0" dirty="0">
                <a:latin typeface="Inconsolata" panose="020B0609030003000000" pitchFamily="49" charset="0"/>
              </a:rPr>
              <a:t> String print()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kern="0" dirty="0">
                <a:latin typeface="Inconsolata" panose="020B0609030003000000" pitchFamily="49" charset="0"/>
              </a:rPr>
              <a:t>  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kern="0" dirty="0">
                <a:solidFill>
                  <a:srgbClr val="008000"/>
                </a:solidFill>
                <a:latin typeface="Inconsolata" panose="020B0609030003000000" pitchFamily="49" charset="0"/>
              </a:rPr>
              <a:t>"*"</a:t>
            </a:r>
            <a:r>
              <a:rPr lang="en-US" sz="1200" kern="0" dirty="0">
                <a:latin typeface="Inconsolata" panose="020B0609030003000000" pitchFamily="49" charset="0"/>
              </a:rPr>
              <a:t> + $[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super</a:t>
            </a:r>
            <a:r>
              <a:rPr lang="en-US" sz="1200" kern="0" dirty="0">
                <a:latin typeface="Inconsolata" panose="020B0609030003000000" pitchFamily="49" charset="0"/>
              </a:rPr>
              <a:t>].print();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open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kern="0" dirty="0">
                <a:latin typeface="Inconsolata" panose="020B0609030003000000" pitchFamily="49" charset="0"/>
              </a:rPr>
              <a:t> Transition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def</a:t>
            </a:r>
            <a:r>
              <a:rPr lang="en-US" sz="1200" kern="0" dirty="0">
                <a:latin typeface="Inconsolata" panose="020B0609030003000000" pitchFamily="49" charset="0"/>
              </a:rPr>
              <a:t> String print()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  </a:t>
            </a:r>
            <a:r>
              <a:rPr lang="en-US" sz="1200" b="1" kern="0" dirty="0">
                <a:solidFill>
                  <a:srgbClr val="7F0055"/>
                </a:solidFill>
                <a:latin typeface="Inconsolata" panose="020B0609030003000000" pitchFamily="49" charset="0"/>
              </a:rPr>
              <a:t>return</a:t>
            </a:r>
            <a:r>
              <a:rPr lang="en-US" sz="1200" kern="0" dirty="0">
                <a:latin typeface="Inconsolata" panose="020B0609030003000000" pitchFamily="49" charset="0"/>
              </a:rPr>
              <a:t> </a:t>
            </a:r>
            <a:r>
              <a:rPr lang="en-US" sz="1200" i="1" kern="0" dirty="0" err="1">
                <a:latin typeface="Inconsolata" panose="020B0609030003000000" pitchFamily="49" charset="0"/>
              </a:rPr>
              <a:t>self</a:t>
            </a:r>
            <a:r>
              <a:rPr lang="en-US" sz="1200" kern="0" dirty="0" err="1">
                <a:latin typeface="Inconsolata" panose="020B0609030003000000" pitchFamily="49" charset="0"/>
              </a:rPr>
              <a:t>.event</a:t>
            </a:r>
            <a:r>
              <a:rPr lang="en-US" sz="1200" kern="0" dirty="0">
                <a:latin typeface="Inconsolata" panose="020B0609030003000000" pitchFamily="49" charset="0"/>
              </a:rPr>
              <a:t> + </a:t>
            </a:r>
            <a:r>
              <a:rPr lang="en-US" sz="1200" kern="0" dirty="0">
                <a:solidFill>
                  <a:srgbClr val="008000"/>
                </a:solidFill>
                <a:latin typeface="Inconsolata" panose="020B0609030003000000" pitchFamily="49" charset="0"/>
              </a:rPr>
              <a:t>"=&gt;"</a:t>
            </a:r>
            <a:r>
              <a:rPr lang="en-US" sz="1200" kern="0" dirty="0">
                <a:latin typeface="Inconsolata" panose="020B0609030003000000" pitchFamily="49" charset="0"/>
              </a:rPr>
              <a:t> + </a:t>
            </a:r>
            <a:r>
              <a:rPr lang="en-US" sz="1200" i="1" kern="0" dirty="0">
                <a:latin typeface="Inconsolata" panose="020B0609030003000000" pitchFamily="49" charset="0"/>
              </a:rPr>
              <a:t>self</a:t>
            </a:r>
            <a:r>
              <a:rPr lang="en-US" sz="1200" kern="0" dirty="0">
                <a:latin typeface="Inconsolata" panose="020B0609030003000000" pitchFamily="49" charset="0"/>
              </a:rPr>
              <a:t>.tgt.name;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kern="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9D6AE-236A-404A-9882-B430F13490D9}"/>
              </a:ext>
            </a:extLst>
          </p:cNvPr>
          <p:cNvSpPr txBox="1"/>
          <p:nvPr/>
        </p:nvSpPr>
        <p:spPr>
          <a:xfrm>
            <a:off x="1061182" y="5549004"/>
            <a:ext cx="2368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Printing FSMs in ALE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DCFD60-FD53-49CA-A2C6-61B966FAE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694" y="1296000"/>
            <a:ext cx="4306575" cy="2211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CB7CEA-507F-49CF-81AB-90F0D1484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747" y="4450744"/>
            <a:ext cx="2226468" cy="5232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5D6A60A-152E-4389-B472-0105F5079C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310" y="3719235"/>
            <a:ext cx="2065342" cy="5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25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75BF088-337C-484D-B811-5019CF8ADF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A5B80-413C-4C7A-9BA3-0417A78F3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9 / 9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5F30CB-22C7-4397-8D26-AFE40288F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72225"/>
            <a:ext cx="8024521" cy="4896544"/>
          </a:xfrm>
        </p:spPr>
        <p:txBody>
          <a:bodyPr/>
          <a:lstStyle/>
          <a:p>
            <a:r>
              <a:rPr lang="en-US" dirty="0"/>
              <a:t>The story so far</a:t>
            </a:r>
          </a:p>
          <a:p>
            <a:pPr lvl="1"/>
            <a:r>
              <a:rPr lang="en-US" dirty="0">
                <a:solidFill>
                  <a:srgbClr val="7F0055"/>
                </a:solidFill>
              </a:rPr>
              <a:t>Independent</a:t>
            </a:r>
            <a:r>
              <a:rPr lang="en-US" dirty="0"/>
              <a:t> and </a:t>
            </a:r>
            <a:r>
              <a:rPr lang="en-US" dirty="0">
                <a:solidFill>
                  <a:srgbClr val="7F0055"/>
                </a:solidFill>
              </a:rPr>
              <a:t>modular extensibility </a:t>
            </a:r>
            <a:r>
              <a:rPr lang="en-US" dirty="0"/>
              <a:t>of syntax &amp; semantics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</a:t>
            </a:r>
            <a:r>
              <a:rPr lang="en-US" dirty="0"/>
              <a:t>ith </a:t>
            </a:r>
            <a:r>
              <a:rPr lang="en-US" dirty="0">
                <a:solidFill>
                  <a:srgbClr val="7F0055"/>
                </a:solidFill>
              </a:rPr>
              <a:t>incremental compilation</a:t>
            </a:r>
            <a:r>
              <a:rPr lang="en-US" dirty="0"/>
              <a:t>, without </a:t>
            </a:r>
            <a:r>
              <a:rPr lang="en-US" dirty="0">
                <a:solidFill>
                  <a:srgbClr val="7F0055"/>
                </a:solidFill>
              </a:rPr>
              <a:t>anticipation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Applicable in any “mainstream” OO language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ALE language, soon</a:t>
            </a:r>
            <a:r>
              <a:rPr lang="en-US" dirty="0"/>
              <a:t>™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in </a:t>
            </a:r>
            <a:r>
              <a:rPr lang="en-US" dirty="0">
                <a:solidFill>
                  <a:srgbClr val="7F0055"/>
                </a:solidFill>
              </a:rPr>
              <a:t>Eclipse,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makes it </a:t>
            </a:r>
            <a:r>
              <a:rPr lang="en-US" dirty="0">
                <a:solidFill>
                  <a:srgbClr val="7F0055"/>
                </a:solidFill>
              </a:rPr>
              <a:t>user-friendly</a:t>
            </a:r>
          </a:p>
          <a:p>
            <a:pPr lvl="1"/>
            <a:endParaRPr lang="en-US" dirty="0"/>
          </a:p>
          <a:p>
            <a:r>
              <a:rPr lang="en-US" dirty="0"/>
              <a:t>What’s next?</a:t>
            </a:r>
          </a:p>
          <a:p>
            <a:pPr lvl="1"/>
            <a:r>
              <a:rPr lang="en-US" dirty="0"/>
              <a:t>Separate compilation is the first step towards </a:t>
            </a:r>
            <a:r>
              <a:rPr lang="en-US" dirty="0">
                <a:solidFill>
                  <a:srgbClr val="7F0055"/>
                </a:solidFill>
              </a:rPr>
              <a:t>language components</a:t>
            </a:r>
          </a:p>
          <a:p>
            <a:pPr lvl="1"/>
            <a:r>
              <a:rPr lang="en-US" dirty="0"/>
              <a:t>Off-the-shelf language components have explicit </a:t>
            </a:r>
            <a:r>
              <a:rPr lang="en-US" dirty="0">
                <a:solidFill>
                  <a:srgbClr val="7F0055"/>
                </a:solidFill>
              </a:rPr>
              <a:t>provided &amp; required interfaces</a:t>
            </a:r>
          </a:p>
          <a:p>
            <a:pPr lvl="1"/>
            <a:r>
              <a:rPr lang="en-US" dirty="0"/>
              <a:t>Pick, assemble, and customize language components to create new DSLs</a:t>
            </a:r>
          </a:p>
          <a:p>
            <a:pPr lvl="1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97C4E3-E280-4D7C-B153-049B0A7AE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88915E-A58B-4940-B508-CABF02B9EA9C}"/>
              </a:ext>
            </a:extLst>
          </p:cNvPr>
          <p:cNvGrpSpPr/>
          <p:nvPr/>
        </p:nvGrpSpPr>
        <p:grpSpPr>
          <a:xfrm>
            <a:off x="1505753" y="4334099"/>
            <a:ext cx="6132494" cy="1824170"/>
            <a:chOff x="1886732" y="4601954"/>
            <a:chExt cx="6132494" cy="182417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F39F11-F5BD-4044-AED2-BB2237313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6732" y="4805461"/>
              <a:ext cx="872863" cy="1224136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84BF5C4-4E4F-4202-B7E5-6C8873765936}"/>
                </a:ext>
              </a:extLst>
            </p:cNvPr>
            <p:cNvCxnSpPr/>
            <p:nvPr/>
          </p:nvCxnSpPr>
          <p:spPr>
            <a:xfrm>
              <a:off x="2827219" y="5528973"/>
              <a:ext cx="12241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79BFE88-076B-46D4-AC91-CA96235F5BF7}"/>
                </a:ext>
              </a:extLst>
            </p:cNvPr>
            <p:cNvCxnSpPr/>
            <p:nvPr/>
          </p:nvCxnSpPr>
          <p:spPr>
            <a:xfrm>
              <a:off x="5813868" y="5528973"/>
              <a:ext cx="12241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6B9E93-B43D-477D-9379-F39C6C7BBC6B}"/>
                </a:ext>
              </a:extLst>
            </p:cNvPr>
            <p:cNvSpPr txBox="1"/>
            <p:nvPr/>
          </p:nvSpPr>
          <p:spPr>
            <a:xfrm>
              <a:off x="3016735" y="5190419"/>
              <a:ext cx="8451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/>
                <a:t>choose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D566C13-9678-4932-AA51-2AC53FE01BA7}"/>
                </a:ext>
              </a:extLst>
            </p:cNvPr>
            <p:cNvSpPr txBox="1"/>
            <p:nvPr/>
          </p:nvSpPr>
          <p:spPr>
            <a:xfrm>
              <a:off x="5963309" y="5203145"/>
              <a:ext cx="9252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/>
                <a:t>produce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A746CBA-2618-490A-AFC1-2E59FA956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5027" y="4708406"/>
              <a:ext cx="1717718" cy="171771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C7245BF-126F-4DDF-A931-236F44536F12}"/>
                </a:ext>
              </a:extLst>
            </p:cNvPr>
            <p:cNvSpPr txBox="1"/>
            <p:nvPr/>
          </p:nvSpPr>
          <p:spPr>
            <a:xfrm>
              <a:off x="7119126" y="4601954"/>
              <a:ext cx="900100" cy="1668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dirty="0"/>
                <a:t>DSL</a:t>
              </a:r>
              <a:r>
                <a:rPr lang="en-US" baseline="-25000" dirty="0"/>
                <a:t>1</a:t>
              </a:r>
            </a:p>
            <a:p>
              <a:pPr>
                <a:lnSpc>
                  <a:spcPct val="200000"/>
                </a:lnSpc>
              </a:pPr>
              <a:r>
                <a:rPr lang="en-US" dirty="0"/>
                <a:t>DSL</a:t>
              </a:r>
              <a:r>
                <a:rPr lang="en-US" baseline="-25000" dirty="0"/>
                <a:t>2</a:t>
              </a:r>
            </a:p>
            <a:p>
              <a:pPr>
                <a:lnSpc>
                  <a:spcPct val="200000"/>
                </a:lnSpc>
              </a:pPr>
              <a:r>
                <a:rPr lang="en-US" dirty="0" err="1"/>
                <a:t>DSL</a:t>
              </a:r>
              <a:r>
                <a:rPr lang="en-US" baseline="-25000" dirty="0" err="1"/>
                <a:t>n</a:t>
              </a:r>
              <a:endParaRPr lang="en-US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58090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7B373A-90EB-4B18-B466-BBD102271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569729"/>
            <a:ext cx="9143999" cy="1718543"/>
          </a:xfrm>
        </p:spPr>
        <p:txBody>
          <a:bodyPr/>
          <a:lstStyle/>
          <a:p>
            <a:r>
              <a:rPr lang="en-US" sz="11500" dirty="0"/>
              <a:t>EOF</a:t>
            </a:r>
          </a:p>
        </p:txBody>
      </p:sp>
    </p:spTree>
    <p:extLst>
      <p:ext uri="{BB962C8B-B14F-4D97-AF65-F5344CB8AC3E}">
        <p14:creationId xmlns:p14="http://schemas.microsoft.com/office/powerpoint/2010/main" val="1521039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053FB2-5959-42C3-8FA6-00F6473A0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AF910-24A2-416E-B0FF-C5087C583D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19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87362-4CD7-4F80-BFFB-62761EF5F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241" y="1474265"/>
            <a:ext cx="3780959" cy="4896544"/>
          </a:xfrm>
        </p:spPr>
        <p:txBody>
          <a:bodyPr/>
          <a:lstStyle/>
          <a:p>
            <a:r>
              <a:rPr lang="en-US" dirty="0"/>
              <a:t>SE is all about </a:t>
            </a:r>
            <a:r>
              <a:rPr lang="en-US" dirty="0">
                <a:solidFill>
                  <a:srgbClr val="7F0055"/>
                </a:solidFill>
              </a:rPr>
              <a:t>trade-offs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Same language, same semantics, different implementation techniques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Modularity outweigh performance in many scenarios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3FFB358-BE64-4321-9865-F983799D7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938411E-DB2B-406A-8A7E-D000457AB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5" y="1191097"/>
            <a:ext cx="4657109" cy="494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06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284356-1C73-4223-868E-BEE52BC555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410E64-FB34-4B6F-94A1-858EDFE9E6E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1 / 9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9D5CC-176C-4910-9771-D61D3F010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Joint work with the </a:t>
            </a:r>
            <a:r>
              <a:rPr lang="en-US" sz="1800" dirty="0" err="1"/>
              <a:t>DiverSE</a:t>
            </a:r>
            <a:r>
              <a:rPr lang="en-US" sz="1800" dirty="0"/>
              <a:t> group @ </a:t>
            </a:r>
            <a:r>
              <a:rPr lang="en-US" sz="1800" dirty="0" err="1"/>
              <a:t>Inria</a:t>
            </a:r>
            <a:endParaRPr lang="en-US" sz="1800" dirty="0"/>
          </a:p>
          <a:p>
            <a:r>
              <a:rPr lang="en-US" sz="1800" dirty="0"/>
              <a:t>CWI—</a:t>
            </a:r>
            <a:r>
              <a:rPr lang="en-US" sz="1800" dirty="0" err="1"/>
              <a:t>Inria</a:t>
            </a:r>
            <a:r>
              <a:rPr lang="en-US" sz="1800" dirty="0"/>
              <a:t> associate team </a:t>
            </a:r>
            <a:r>
              <a:rPr lang="en-US" sz="1800" i="1" dirty="0"/>
              <a:t>Agile Language Engineering</a:t>
            </a:r>
            <a:r>
              <a:rPr lang="en-US" sz="1800" dirty="0"/>
              <a:t> (ALE)</a:t>
            </a:r>
            <a:endParaRPr lang="en-US" sz="1800" i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045A3A-4CE5-4812-8FF6-0ED82E976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Foreword</a:t>
            </a: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DA1D81F6-9064-43F4-989D-671A5A7ACD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55" y="1864361"/>
            <a:ext cx="7874000" cy="249260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009C8D6-4148-4FC7-B05F-F49B5D933A0C}"/>
              </a:ext>
            </a:extLst>
          </p:cNvPr>
          <p:cNvGrpSpPr/>
          <p:nvPr/>
        </p:nvGrpSpPr>
        <p:grpSpPr>
          <a:xfrm>
            <a:off x="2992016" y="4939129"/>
            <a:ext cx="3159968" cy="1186053"/>
            <a:chOff x="4724384" y="5096579"/>
            <a:chExt cx="3159968" cy="118605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7978B3-7C3C-4D5A-9E86-684CFEEDF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9712" y="5096579"/>
              <a:ext cx="3149312" cy="70517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836129-2B93-4C0C-97DE-DE38C60BD93F}"/>
                </a:ext>
              </a:extLst>
            </p:cNvPr>
            <p:cNvSpPr txBox="1"/>
            <p:nvPr/>
          </p:nvSpPr>
          <p:spPr>
            <a:xfrm>
              <a:off x="4724384" y="5882522"/>
              <a:ext cx="31599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20</a:t>
              </a:r>
              <a:r>
                <a:rPr lang="en-US" sz="1000" i="1" baseline="30000" dirty="0"/>
                <a:t>th</a:t>
              </a:r>
              <a:r>
                <a:rPr lang="en-US" sz="1000" i="1" dirty="0"/>
                <a:t> ACM/IEEE International Conference on</a:t>
              </a:r>
            </a:p>
            <a:p>
              <a:pPr algn="ctr"/>
              <a:r>
                <a:rPr lang="en-US" sz="1000" i="1" dirty="0"/>
                <a:t>Model-driven Engineering Languages and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9599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23EBC26-E648-4F1D-999D-14A586C210D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34371C-BD11-4919-A833-FD5476C5B5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20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BE7FC-3ABC-463D-AEDD-2A11853BE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extend (syntax and semantics of) DSLs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Without </a:t>
            </a:r>
            <a:r>
              <a:rPr lang="en-US" dirty="0">
                <a:solidFill>
                  <a:srgbClr val="7F0055"/>
                </a:solidFill>
              </a:rPr>
              <a:t>anticipating</a:t>
            </a:r>
            <a:r>
              <a:rPr lang="en-US" dirty="0"/>
              <a:t> the extension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Without </a:t>
            </a:r>
            <a:r>
              <a:rPr lang="en-US" dirty="0">
                <a:solidFill>
                  <a:srgbClr val="7F0055"/>
                </a:solidFill>
              </a:rPr>
              <a:t>modifying</a:t>
            </a:r>
            <a:r>
              <a:rPr lang="en-US" dirty="0"/>
              <a:t> or </a:t>
            </a:r>
            <a:r>
              <a:rPr lang="en-US" dirty="0">
                <a:solidFill>
                  <a:srgbClr val="7F0055"/>
                </a:solidFill>
              </a:rPr>
              <a:t>duplicating</a:t>
            </a:r>
            <a:r>
              <a:rPr lang="en-US" dirty="0"/>
              <a:t> existing code 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While ensuring </a:t>
            </a:r>
            <a:r>
              <a:rPr lang="en-US" dirty="0">
                <a:solidFill>
                  <a:srgbClr val="7F0055"/>
                </a:solidFill>
              </a:rPr>
              <a:t>type safety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4504E7-9308-4A2C-B013-435C67EE0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</a:t>
            </a:r>
            <a:r>
              <a:rPr lang="en-US" i="1" dirty="0"/>
              <a:t>Modular</a:t>
            </a:r>
            <a:r>
              <a:rPr lang="en-US" dirty="0"/>
              <a:t> Extension</a:t>
            </a: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623A4868-01ED-48B9-BE31-E223E1E95746}"/>
              </a:ext>
            </a:extLst>
          </p:cNvPr>
          <p:cNvSpPr txBox="1"/>
          <p:nvPr/>
        </p:nvSpPr>
        <p:spPr>
          <a:xfrm>
            <a:off x="7409375" y="134814"/>
            <a:ext cx="1681871" cy="55399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000" b="1" dirty="0">
                <a:latin typeface="+mn-lt"/>
                <a:cs typeface="Calibri" panose="020F0502020204030204" pitchFamily="34" charset="0"/>
              </a:rPr>
              <a:t>The Expression Problem</a:t>
            </a:r>
          </a:p>
          <a:p>
            <a:pPr marL="0" indent="0" algn="r">
              <a:lnSpc>
                <a:spcPct val="100000"/>
              </a:lnSpc>
              <a:buNone/>
            </a:pPr>
            <a:r>
              <a:rPr lang="en-US" sz="1000" dirty="0">
                <a:latin typeface="+mn-lt"/>
                <a:cs typeface="Calibri" panose="020F0502020204030204" pitchFamily="34" charset="0"/>
              </a:rPr>
              <a:t>Philip </a:t>
            </a:r>
            <a:r>
              <a:rPr lang="en-US" sz="1000" dirty="0" err="1">
                <a:latin typeface="+mn-lt"/>
                <a:cs typeface="Calibri" panose="020F0502020204030204" pitchFamily="34" charset="0"/>
              </a:rPr>
              <a:t>Wadler</a:t>
            </a:r>
            <a:endParaRPr lang="en-US" sz="1000" dirty="0">
              <a:latin typeface="+mn-lt"/>
              <a:cs typeface="Calibri" panose="020F0502020204030204" pitchFamily="34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en-US" sz="1000" dirty="0">
                <a:latin typeface="+mn-lt"/>
                <a:cs typeface="Calibri" panose="020F0502020204030204" pitchFamily="34" charset="0"/>
              </a:rPr>
              <a:t>1998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ABA8BC2-BC85-4415-9851-4A26C74EB281}"/>
              </a:ext>
            </a:extLst>
          </p:cNvPr>
          <p:cNvGrpSpPr/>
          <p:nvPr/>
        </p:nvGrpSpPr>
        <p:grpSpPr>
          <a:xfrm>
            <a:off x="139180" y="3251502"/>
            <a:ext cx="8865637" cy="2056393"/>
            <a:chOff x="208772" y="2857886"/>
            <a:chExt cx="8865637" cy="2056393"/>
          </a:xfrm>
        </p:grpSpPr>
        <p:pic>
          <p:nvPicPr>
            <p:cNvPr id="7" name="Espace réservé du contenu 5">
              <a:extLst>
                <a:ext uri="{FF2B5EF4-FFF2-40B4-BE49-F238E27FC236}">
                  <a16:creationId xmlns:a16="http://schemas.microsoft.com/office/drawing/2014/main" id="{BC5BF6C5-78CE-4336-A113-1E0BC478E4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695"/>
            <a:stretch/>
          </p:blipFill>
          <p:spPr>
            <a:xfrm>
              <a:off x="208772" y="2857886"/>
              <a:ext cx="8865637" cy="1702003"/>
            </a:xfrm>
            <a:prstGeom prst="rect">
              <a:avLst/>
            </a:prstGeom>
          </p:spPr>
        </p:pic>
        <p:pic>
          <p:nvPicPr>
            <p:cNvPr id="8" name="Espace réservé du contenu 5">
              <a:extLst>
                <a:ext uri="{FF2B5EF4-FFF2-40B4-BE49-F238E27FC236}">
                  <a16:creationId xmlns:a16="http://schemas.microsoft.com/office/drawing/2014/main" id="{66469BD1-B6C3-4F7E-A019-82A5DDFD8A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057"/>
            <a:stretch/>
          </p:blipFill>
          <p:spPr>
            <a:xfrm>
              <a:off x="208772" y="4637546"/>
              <a:ext cx="8865637" cy="2767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7982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46BCDA-1FE3-44B5-A6EA-1102E3EC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Domain-specific Language Recipe</a:t>
            </a: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6C050355-524E-4AEB-9B46-25CD55D9A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73" y="1126017"/>
            <a:ext cx="3377191" cy="1450851"/>
          </a:xfrm>
          <a:prstGeom prst="rect">
            <a:avLst/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E55F30-43E0-4A77-9FDE-59FB6FF8E5D2}"/>
              </a:ext>
            </a:extLst>
          </p:cNvPr>
          <p:cNvSpPr txBox="1"/>
          <p:nvPr/>
        </p:nvSpPr>
        <p:spPr>
          <a:xfrm>
            <a:off x="1162680" y="267791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Abstract Syntax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34F61F-41B9-4D45-898C-7A6D8783907B}"/>
              </a:ext>
            </a:extLst>
          </p:cNvPr>
          <p:cNvSpPr txBox="1"/>
          <p:nvPr/>
        </p:nvSpPr>
        <p:spPr>
          <a:xfrm>
            <a:off x="4474438" y="1126017"/>
            <a:ext cx="4200189" cy="156966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Inconsolata" panose="020B0609030003000000" pitchFamily="49" charset="0"/>
              </a:rPr>
              <a:t>step(State s, String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) {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val</a:t>
            </a:r>
            <a:r>
              <a:rPr lang="en-US" sz="1200" dirty="0">
                <a:latin typeface="Inconsolata" panose="020B0609030003000000" pitchFamily="49" charset="0"/>
              </a:rPr>
              <a:t> next = </a:t>
            </a:r>
            <a:r>
              <a:rPr lang="en-US" sz="1200" dirty="0" err="1">
                <a:latin typeface="Inconsolata" panose="020B0609030003000000" pitchFamily="49" charset="0"/>
              </a:rPr>
              <a:t>s.outgoing.</a:t>
            </a:r>
            <a:r>
              <a:rPr lang="en-US" sz="1200" i="1" dirty="0" err="1">
                <a:latin typeface="Inconsolata" panose="020B0609030003000000" pitchFamily="49" charset="0"/>
              </a:rPr>
              <a:t>filter</a:t>
            </a:r>
            <a:r>
              <a:rPr lang="en-US" sz="1200" dirty="0">
                <a:latin typeface="Inconsolata" panose="020B0609030003000000" pitchFamily="49" charset="0"/>
              </a:rPr>
              <a:t>[t | </a:t>
            </a:r>
            <a:r>
              <a:rPr lang="en-US" sz="1200" dirty="0" err="1">
                <a:latin typeface="Inconsolata" panose="020B0609030003000000" pitchFamily="49" charset="0"/>
              </a:rPr>
              <a:t>t.event</a:t>
            </a:r>
            <a:r>
              <a:rPr lang="en-US" sz="1200" dirty="0">
                <a:latin typeface="Inconsolata" panose="020B0609030003000000" pitchFamily="49" charset="0"/>
              </a:rPr>
              <a:t> ==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]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== 0)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DeadlockException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&gt; 1)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IndeterminismException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 err="1">
                <a:latin typeface="Inconsolata" panose="020B0609030003000000" pitchFamily="49" charset="0"/>
              </a:rPr>
              <a:t>next.head.fire</a:t>
            </a:r>
            <a:r>
              <a:rPr lang="en-US" sz="1200" dirty="0">
                <a:latin typeface="Inconsolata" panose="020B0609030003000000" pitchFamily="49" charset="0"/>
              </a:rPr>
              <a:t>()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8FA6CF-7A42-4C1A-958D-FA22D00C5BA7}"/>
              </a:ext>
            </a:extLst>
          </p:cNvPr>
          <p:cNvSpPr txBox="1"/>
          <p:nvPr/>
        </p:nvSpPr>
        <p:spPr>
          <a:xfrm>
            <a:off x="5404981" y="2794166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Execution Semantics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D33328-FFC2-4736-B9F9-2049C01ECBD4}"/>
              </a:ext>
            </a:extLst>
          </p:cNvPr>
          <p:cNvSpPr txBox="1"/>
          <p:nvPr/>
        </p:nvSpPr>
        <p:spPr>
          <a:xfrm>
            <a:off x="469373" y="3528754"/>
            <a:ext cx="3853245" cy="203132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Machine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execute(String[] events)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State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step(String event)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Transition {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fire()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0A595F-2C79-4482-9A79-6B82B796B484}"/>
              </a:ext>
            </a:extLst>
          </p:cNvPr>
          <p:cNvSpPr txBox="1"/>
          <p:nvPr/>
        </p:nvSpPr>
        <p:spPr>
          <a:xfrm>
            <a:off x="4821384" y="3397268"/>
            <a:ext cx="3853245" cy="28931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Machine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accept(Visitor v) 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State  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accept(Visitor v) 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Trans   {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void</a:t>
            </a:r>
            <a:r>
              <a:rPr lang="en-US" sz="1400" dirty="0">
                <a:latin typeface="Inconsolata" panose="020B0609030003000000" pitchFamily="49" charset="0"/>
              </a:rPr>
              <a:t> accept(Visitor v) 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interface</a:t>
            </a:r>
            <a:r>
              <a:rPr lang="en-US" sz="1400" dirty="0">
                <a:latin typeface="Inconsolata" panose="020B0609030003000000" pitchFamily="49" charset="0"/>
              </a:rPr>
              <a:t> Visitor {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visit(Machine m)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visit(State s)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visit(Transition t)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dirty="0" err="1">
                <a:latin typeface="Inconsolata" panose="020B0609030003000000" pitchFamily="49" charset="0"/>
              </a:rPr>
              <a:t>ExecMachine</a:t>
            </a:r>
            <a:r>
              <a:rPr lang="en-US" sz="1400" dirty="0">
                <a:latin typeface="Inconsolata" panose="020B0609030003000000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implements </a:t>
            </a:r>
            <a:r>
              <a:rPr lang="en-US" sz="1400" dirty="0">
                <a:latin typeface="Inconsolata" panose="020B0609030003000000" pitchFamily="49" charset="0"/>
              </a:rPr>
              <a:t>Visitor {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visit(Machine m)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visit(State s)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b="1" dirty="0">
                <a:solidFill>
                  <a:srgbClr val="7F0055"/>
                </a:solidFill>
                <a:latin typeface="Inconsolata" panose="020B0609030003000000" pitchFamily="49" charset="0"/>
              </a:rPr>
              <a:t>  void</a:t>
            </a:r>
            <a:r>
              <a:rPr lang="en-US" sz="1400" dirty="0">
                <a:latin typeface="Inconsolata" panose="020B0609030003000000" pitchFamily="49" charset="0"/>
              </a:rPr>
              <a:t> visit(Transition t) { </a:t>
            </a:r>
            <a:r>
              <a:rPr lang="en-US" sz="1400" dirty="0">
                <a:solidFill>
                  <a:srgbClr val="408080"/>
                </a:solidFill>
                <a:latin typeface="Inconsolata" panose="020B0609030003000000" pitchFamily="49" charset="0"/>
              </a:rPr>
              <a:t>[…]</a:t>
            </a:r>
            <a:r>
              <a:rPr lang="en-US" sz="14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400" dirty="0">
                <a:latin typeface="Inconsolata" panose="020B0609030003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7841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D9BF82-1E2D-4184-A131-AA1D0E9C59A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BA273-7B61-48FE-B278-4A4CB9FB38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22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1703C6-8BEE-40E2-9B06-224DE3297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286060"/>
            <a:ext cx="4849642" cy="4630994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1ABE512-6ADA-45E4-8E59-C6BCF8A7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Language Extension Scenario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5EE905-4B14-4F6D-AC36-1F01EBACD611}"/>
              </a:ext>
            </a:extLst>
          </p:cNvPr>
          <p:cNvSpPr txBox="1"/>
          <p:nvPr/>
        </p:nvSpPr>
        <p:spPr>
          <a:xfrm>
            <a:off x="6622975" y="2268101"/>
            <a:ext cx="161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 simple FSM</a:t>
            </a:r>
          </a:p>
        </p:txBody>
      </p:sp>
    </p:spTree>
    <p:extLst>
      <p:ext uri="{BB962C8B-B14F-4D97-AF65-F5344CB8AC3E}">
        <p14:creationId xmlns:p14="http://schemas.microsoft.com/office/powerpoint/2010/main" val="3817295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D9BF82-1E2D-4184-A131-AA1D0E9C59A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BA273-7B61-48FE-B278-4A4CB9FB38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23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1703C6-8BEE-40E2-9B06-224DE3297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286060"/>
            <a:ext cx="4849642" cy="4630994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1ABE512-6ADA-45E4-8E59-C6BCF8A7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Language Extension Scenario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5EE905-4B14-4F6D-AC36-1F01EBACD611}"/>
              </a:ext>
            </a:extLst>
          </p:cNvPr>
          <p:cNvSpPr txBox="1"/>
          <p:nvPr/>
        </p:nvSpPr>
        <p:spPr>
          <a:xfrm>
            <a:off x="6622975" y="2268101"/>
            <a:ext cx="161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 simple FSM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C86267-420F-4E1E-B37D-CC31CCFEA0C1}"/>
              </a:ext>
            </a:extLst>
          </p:cNvPr>
          <p:cNvSpPr txBox="1"/>
          <p:nvPr/>
        </p:nvSpPr>
        <p:spPr>
          <a:xfrm>
            <a:off x="6029800" y="3979116"/>
            <a:ext cx="2798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With execution semantics</a:t>
            </a:r>
          </a:p>
        </p:txBody>
      </p:sp>
    </p:spTree>
    <p:extLst>
      <p:ext uri="{BB962C8B-B14F-4D97-AF65-F5344CB8AC3E}">
        <p14:creationId xmlns:p14="http://schemas.microsoft.com/office/powerpoint/2010/main" val="226633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D9BF82-1E2D-4184-A131-AA1D0E9C59A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BA273-7B61-48FE-B278-4A4CB9FB38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5A6F21D-F803-4249-B616-3291470B9381}" type="slidenum">
              <a:rPr lang="en-US" smtClean="0"/>
              <a:t>24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1703C6-8BEE-40E2-9B06-224DE3297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286060"/>
            <a:ext cx="4849642" cy="4630994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1ABE512-6ADA-45E4-8E59-C6BCF8A7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Language Extension Scenario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5EE905-4B14-4F6D-AC36-1F01EBACD611}"/>
              </a:ext>
            </a:extLst>
          </p:cNvPr>
          <p:cNvSpPr txBox="1"/>
          <p:nvPr/>
        </p:nvSpPr>
        <p:spPr>
          <a:xfrm>
            <a:off x="6622975" y="2268101"/>
            <a:ext cx="161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 simple FSM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C86267-420F-4E1E-B37D-CC31CCFEA0C1}"/>
              </a:ext>
            </a:extLst>
          </p:cNvPr>
          <p:cNvSpPr txBox="1"/>
          <p:nvPr/>
        </p:nvSpPr>
        <p:spPr>
          <a:xfrm>
            <a:off x="6029800" y="3979116"/>
            <a:ext cx="2798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With execution semantics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F05FC3-DFE3-4F93-86DC-77CE543BD143}"/>
              </a:ext>
            </a:extLst>
          </p:cNvPr>
          <p:cNvSpPr txBox="1"/>
          <p:nvPr/>
        </p:nvSpPr>
        <p:spPr>
          <a:xfrm>
            <a:off x="6438286" y="5180489"/>
            <a:ext cx="1981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With guards</a:t>
            </a:r>
          </a:p>
        </p:txBody>
      </p:sp>
    </p:spTree>
    <p:extLst>
      <p:ext uri="{BB962C8B-B14F-4D97-AF65-F5344CB8AC3E}">
        <p14:creationId xmlns:p14="http://schemas.microsoft.com/office/powerpoint/2010/main" val="399781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DEE13-142C-4001-A1F4-1712864EA3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95B33F-0234-4A87-8666-069D6184EB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2 / 9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FAEFBE9-1D8E-466A-B52B-F9C2C66F9945}"/>
              </a:ext>
            </a:extLst>
          </p:cNvPr>
          <p:cNvGrpSpPr/>
          <p:nvPr/>
        </p:nvGrpSpPr>
        <p:grpSpPr>
          <a:xfrm>
            <a:off x="5982890" y="172863"/>
            <a:ext cx="2751074" cy="3321949"/>
            <a:chOff x="6237698" y="304800"/>
            <a:chExt cx="2751074" cy="33219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6B62060-2F89-46B9-A6B9-99AAC3579DCD}"/>
                </a:ext>
              </a:extLst>
            </p:cNvPr>
            <p:cNvSpPr txBox="1"/>
            <p:nvPr/>
          </p:nvSpPr>
          <p:spPr>
            <a:xfrm>
              <a:off x="6326893" y="304800"/>
              <a:ext cx="2572684" cy="267765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library</a:t>
              </a:r>
              <a:r>
                <a:rPr lang="en-US" sz="1050" dirty="0">
                  <a:latin typeface="Inconsolata" panose="020B0609030003000000" pitchFamily="49" charset="0"/>
                </a:rPr>
                <a:t> IEEE;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use</a:t>
              </a:r>
              <a:r>
                <a:rPr lang="en-US" sz="1050" dirty="0">
                  <a:latin typeface="Inconsolata" panose="020B0609030003000000" pitchFamily="49" charset="0"/>
                </a:rPr>
                <a:t> IEEE.std_logic_1164.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all</a:t>
              </a:r>
              <a:r>
                <a:rPr lang="en-US" sz="1050" dirty="0">
                  <a:latin typeface="Inconsolata" panose="020B0609030003000000" pitchFamily="49" charset="0"/>
                </a:rPr>
                <a:t>;</a:t>
              </a:r>
            </a:p>
            <a:p>
              <a:endParaRPr lang="en-US" sz="1050" dirty="0">
                <a:latin typeface="Inconsolata" panose="020B0609030003000000" pitchFamily="49" charset="0"/>
              </a:endParaRPr>
            </a:p>
            <a:p>
              <a:r>
                <a:rPr lang="en-US" sz="1050" i="1" dirty="0">
                  <a:solidFill>
                    <a:srgbClr val="408080"/>
                  </a:solidFill>
                  <a:latin typeface="Inconsolata" panose="020B0609030003000000" pitchFamily="49" charset="0"/>
                </a:rPr>
                <a:t>-- this is the entity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entity</a:t>
              </a:r>
              <a:r>
                <a:rPr lang="en-US" sz="1050" dirty="0">
                  <a:latin typeface="Inconsolata" panose="020B0609030003000000" pitchFamily="49" charset="0"/>
                </a:rPr>
                <a:t> ANDGATE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is</a:t>
              </a:r>
            </a:p>
            <a:p>
              <a:r>
                <a:rPr lang="en-US" sz="1050" dirty="0">
                  <a:latin typeface="Inconsolata" panose="020B0609030003000000" pitchFamily="49" charset="0"/>
                </a:rPr>
                <a:t> 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port</a:t>
              </a:r>
              <a:r>
                <a:rPr lang="en-US" sz="1050" dirty="0">
                  <a:latin typeface="Inconsolata" panose="020B0609030003000000" pitchFamily="49" charset="0"/>
                </a:rPr>
                <a:t> ( </a:t>
              </a:r>
            </a:p>
            <a:p>
              <a:r>
                <a:rPr lang="en-US" sz="1050" dirty="0">
                  <a:latin typeface="Inconsolata" panose="020B0609030003000000" pitchFamily="49" charset="0"/>
                </a:rPr>
                <a:t>    I1 :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in</a:t>
              </a:r>
              <a:r>
                <a:rPr lang="en-US" sz="1050" dirty="0">
                  <a:latin typeface="Inconsolata" panose="020B0609030003000000" pitchFamily="49" charset="0"/>
                </a:rPr>
                <a:t>  </a:t>
              </a:r>
              <a:r>
                <a:rPr lang="en-US" sz="1050" dirty="0" err="1">
                  <a:latin typeface="Inconsolata" panose="020B0609030003000000" pitchFamily="49" charset="0"/>
                </a:rPr>
                <a:t>std_logic</a:t>
              </a:r>
              <a:r>
                <a:rPr lang="en-US" sz="1050" dirty="0">
                  <a:latin typeface="Inconsolata" panose="020B0609030003000000" pitchFamily="49" charset="0"/>
                </a:rPr>
                <a:t>;</a:t>
              </a:r>
            </a:p>
            <a:p>
              <a:r>
                <a:rPr lang="en-US" sz="1050" dirty="0">
                  <a:latin typeface="Inconsolata" panose="020B0609030003000000" pitchFamily="49" charset="0"/>
                </a:rPr>
                <a:t>    I2 :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in</a:t>
              </a:r>
              <a:r>
                <a:rPr lang="en-US" sz="1050" dirty="0">
                  <a:latin typeface="Inconsolata" panose="020B0609030003000000" pitchFamily="49" charset="0"/>
                </a:rPr>
                <a:t>  </a:t>
              </a:r>
              <a:r>
                <a:rPr lang="en-US" sz="1050" dirty="0" err="1">
                  <a:latin typeface="Inconsolata" panose="020B0609030003000000" pitchFamily="49" charset="0"/>
                </a:rPr>
                <a:t>std_logic</a:t>
              </a:r>
              <a:r>
                <a:rPr lang="en-US" sz="1050" dirty="0">
                  <a:latin typeface="Inconsolata" panose="020B0609030003000000" pitchFamily="49" charset="0"/>
                </a:rPr>
                <a:t>;</a:t>
              </a:r>
            </a:p>
            <a:p>
              <a:r>
                <a:rPr lang="en-US" sz="1050" dirty="0">
                  <a:latin typeface="Inconsolata" panose="020B0609030003000000" pitchFamily="49" charset="0"/>
                </a:rPr>
                <a:t>    O  :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out</a:t>
              </a:r>
              <a:r>
                <a:rPr lang="en-US" sz="1050" dirty="0">
                  <a:latin typeface="Inconsolata" panose="020B0609030003000000" pitchFamily="49" charset="0"/>
                </a:rPr>
                <a:t> </a:t>
              </a:r>
              <a:r>
                <a:rPr lang="en-US" sz="1050" dirty="0" err="1">
                  <a:latin typeface="Inconsolata" panose="020B0609030003000000" pitchFamily="49" charset="0"/>
                </a:rPr>
                <a:t>std_logic</a:t>
              </a:r>
              <a:r>
                <a:rPr lang="en-US" sz="1050" dirty="0">
                  <a:latin typeface="Inconsolata" panose="020B0609030003000000" pitchFamily="49" charset="0"/>
                </a:rPr>
                <a:t>);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end</a:t>
              </a:r>
              <a:r>
                <a:rPr lang="en-US" sz="1050" dirty="0">
                  <a:latin typeface="Inconsolata" panose="020B0609030003000000" pitchFamily="49" charset="0"/>
                </a:rPr>
                <a:t>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entity</a:t>
              </a:r>
              <a:r>
                <a:rPr lang="en-US" sz="1050" dirty="0">
                  <a:latin typeface="Inconsolata" panose="020B0609030003000000" pitchFamily="49" charset="0"/>
                </a:rPr>
                <a:t> ANDGATE;</a:t>
              </a:r>
            </a:p>
            <a:p>
              <a:endParaRPr lang="en-US" sz="1050" dirty="0">
                <a:latin typeface="Inconsolata" panose="020B0609030003000000" pitchFamily="49" charset="0"/>
              </a:endParaRPr>
            </a:p>
            <a:p>
              <a:r>
                <a:rPr lang="en-US" sz="1050" i="1" dirty="0">
                  <a:solidFill>
                    <a:srgbClr val="408080"/>
                  </a:solidFill>
                  <a:latin typeface="Inconsolata" panose="020B0609030003000000" pitchFamily="49" charset="0"/>
                </a:rPr>
                <a:t>-- this is the architecture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architecture</a:t>
              </a:r>
              <a:r>
                <a:rPr lang="en-US" sz="1050" dirty="0">
                  <a:latin typeface="Inconsolata" panose="020B0609030003000000" pitchFamily="49" charset="0"/>
                </a:rPr>
                <a:t> RTL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of</a:t>
              </a:r>
              <a:r>
                <a:rPr lang="en-US" sz="1050" dirty="0">
                  <a:latin typeface="Inconsolata" panose="020B0609030003000000" pitchFamily="49" charset="0"/>
                </a:rPr>
                <a:t> ANDGATE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is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begin</a:t>
              </a:r>
            </a:p>
            <a:p>
              <a:r>
                <a:rPr lang="en-US" sz="1050" dirty="0">
                  <a:latin typeface="Inconsolata" panose="020B0609030003000000" pitchFamily="49" charset="0"/>
                </a:rPr>
                <a:t>  O &lt;= I1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and</a:t>
              </a:r>
              <a:r>
                <a:rPr lang="en-US" sz="1050" dirty="0">
                  <a:latin typeface="Inconsolata" panose="020B0609030003000000" pitchFamily="49" charset="0"/>
                </a:rPr>
                <a:t> I2;</a:t>
              </a:r>
            </a:p>
            <a:p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end</a:t>
              </a:r>
              <a:r>
                <a:rPr lang="en-US" sz="1050" dirty="0">
                  <a:latin typeface="Inconsolata" panose="020B0609030003000000" pitchFamily="49" charset="0"/>
                </a:rPr>
                <a:t> </a:t>
              </a:r>
              <a:r>
                <a:rPr lang="en-US" sz="1050" b="1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architecture</a:t>
              </a:r>
              <a:r>
                <a:rPr lang="en-US" sz="1050" dirty="0">
                  <a:latin typeface="Inconsolata" panose="020B0609030003000000" pitchFamily="49" charset="0"/>
                </a:rPr>
                <a:t> RTL;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A068B0-D5B8-4C22-85B9-750C6A603DDD}"/>
                </a:ext>
              </a:extLst>
            </p:cNvPr>
            <p:cNvSpPr txBox="1"/>
            <p:nvPr/>
          </p:nvSpPr>
          <p:spPr>
            <a:xfrm>
              <a:off x="6237698" y="3041974"/>
              <a:ext cx="27510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VHDL</a:t>
              </a:r>
            </a:p>
            <a:p>
              <a:pPr algn="ctr"/>
              <a:r>
                <a:rPr lang="en-US" sz="1400" i="1" dirty="0">
                  <a:solidFill>
                    <a:schemeClr val="bg1">
                      <a:lumMod val="50000"/>
                    </a:schemeClr>
                  </a:solidFill>
                </a:rPr>
                <a:t>Hardware Description Language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E982EC8-16A2-470B-9599-15F0F58DC3BF}"/>
              </a:ext>
            </a:extLst>
          </p:cNvPr>
          <p:cNvGrpSpPr/>
          <p:nvPr/>
        </p:nvGrpSpPr>
        <p:grpSpPr>
          <a:xfrm>
            <a:off x="3901094" y="3705727"/>
            <a:ext cx="3730798" cy="2715018"/>
            <a:chOff x="337554" y="3639493"/>
            <a:chExt cx="3730798" cy="271501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1418BC0-8A45-49FE-B187-22DD3AC7D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554" y="3639493"/>
              <a:ext cx="3730798" cy="2070744"/>
            </a:xfrm>
            <a:prstGeom prst="rect">
              <a:avLst/>
            </a:prstGeom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53CA98-A3BA-40FC-A1F8-25B19EA23283}"/>
                </a:ext>
              </a:extLst>
            </p:cNvPr>
            <p:cNvSpPr txBox="1"/>
            <p:nvPr/>
          </p:nvSpPr>
          <p:spPr>
            <a:xfrm>
              <a:off x="841843" y="5769736"/>
              <a:ext cx="272222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Capella</a:t>
              </a:r>
            </a:p>
            <a:p>
              <a:pPr algn="ctr"/>
              <a:r>
                <a:rPr lang="en-US" sz="1400" i="1" dirty="0">
                  <a:solidFill>
                    <a:schemeClr val="bg1">
                      <a:lumMod val="50000"/>
                    </a:schemeClr>
                  </a:solidFill>
                </a:rPr>
                <a:t>Systems Engineering Language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35EA46-BB0B-4593-B1A6-C7F4473DA1CA}"/>
              </a:ext>
            </a:extLst>
          </p:cNvPr>
          <p:cNvGrpSpPr/>
          <p:nvPr/>
        </p:nvGrpSpPr>
        <p:grpSpPr>
          <a:xfrm>
            <a:off x="659517" y="3796948"/>
            <a:ext cx="2008847" cy="2341941"/>
            <a:chOff x="321261" y="3956799"/>
            <a:chExt cx="2008847" cy="2341941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AA969D3-FCA2-49F3-B059-10B6A685E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61" y="3956799"/>
              <a:ext cx="2008847" cy="1701186"/>
            </a:xfrm>
            <a:prstGeom prst="rect">
              <a:avLst/>
            </a:prstGeom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6872D31-1BEA-45DD-B284-E793C66AB52B}"/>
                </a:ext>
              </a:extLst>
            </p:cNvPr>
            <p:cNvSpPr txBox="1"/>
            <p:nvPr/>
          </p:nvSpPr>
          <p:spPr>
            <a:xfrm>
              <a:off x="367730" y="5713965"/>
              <a:ext cx="191590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Scratch</a:t>
              </a:r>
            </a:p>
            <a:p>
              <a:pPr algn="ctr"/>
              <a:r>
                <a:rPr lang="en-US" sz="1400" i="1" dirty="0">
                  <a:solidFill>
                    <a:schemeClr val="bg1">
                      <a:lumMod val="50000"/>
                    </a:schemeClr>
                  </a:solidFill>
                </a:rPr>
                <a:t>Programming for Kids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FF2576-47A4-476F-AF4A-FE620C0D9BF2}"/>
              </a:ext>
            </a:extLst>
          </p:cNvPr>
          <p:cNvGrpSpPr/>
          <p:nvPr/>
        </p:nvGrpSpPr>
        <p:grpSpPr>
          <a:xfrm>
            <a:off x="523684" y="437255"/>
            <a:ext cx="4239567" cy="2833337"/>
            <a:chOff x="1437466" y="755038"/>
            <a:chExt cx="4239567" cy="2833337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48CBDDBB-0869-4760-BED3-A07EE6985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7466" y="755038"/>
              <a:ext cx="4239567" cy="2204575"/>
            </a:xfrm>
            <a:prstGeom prst="rect">
              <a:avLst/>
            </a:prstGeom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CD03164-6194-4F04-B1D0-DACC352B7596}"/>
                </a:ext>
              </a:extLst>
            </p:cNvPr>
            <p:cNvSpPr txBox="1"/>
            <p:nvPr/>
          </p:nvSpPr>
          <p:spPr>
            <a:xfrm>
              <a:off x="2342012" y="3003600"/>
              <a:ext cx="24304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Node-RED</a:t>
              </a:r>
            </a:p>
            <a:p>
              <a:pPr algn="ctr"/>
              <a:r>
                <a:rPr lang="en-US" sz="1400" i="1" dirty="0">
                  <a:solidFill>
                    <a:schemeClr val="bg1">
                      <a:lumMod val="50000"/>
                    </a:schemeClr>
                  </a:solidFill>
                </a:rPr>
                <a:t>Wiring the Internet of Things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657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3 / 9</a:t>
            </a: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6C050355-524E-4AEB-9B46-25CD55D9A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92" y="305494"/>
            <a:ext cx="3377191" cy="14508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E55F30-43E0-4A77-9FDE-59FB6FF8E5D2}"/>
              </a:ext>
            </a:extLst>
          </p:cNvPr>
          <p:cNvSpPr txBox="1"/>
          <p:nvPr/>
        </p:nvSpPr>
        <p:spPr>
          <a:xfrm>
            <a:off x="1113541" y="175634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Abstract Syntax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5A2A25A-F752-477B-8ABA-487551D033B4}"/>
              </a:ext>
            </a:extLst>
          </p:cNvPr>
          <p:cNvGrpSpPr/>
          <p:nvPr/>
        </p:nvGrpSpPr>
        <p:grpSpPr>
          <a:xfrm>
            <a:off x="1068657" y="4487256"/>
            <a:ext cx="1890261" cy="1881954"/>
            <a:chOff x="1068657" y="2295413"/>
            <a:chExt cx="1890261" cy="188195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3EBDE63-5362-4BAD-86DB-92ADAA10A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3546" y="2295413"/>
              <a:ext cx="1840482" cy="151303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DB91D-37EA-4984-AB9D-7B885C1B1E54}"/>
                </a:ext>
              </a:extLst>
            </p:cNvPr>
            <p:cNvSpPr txBox="1"/>
            <p:nvPr/>
          </p:nvSpPr>
          <p:spPr>
            <a:xfrm>
              <a:off x="1068657" y="3808035"/>
              <a:ext cx="18902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Concrete Syntax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BB0E51F-A7AA-42C3-95DC-E8BFBBA1B3DB}"/>
              </a:ext>
            </a:extLst>
          </p:cNvPr>
          <p:cNvGrpSpPr/>
          <p:nvPr/>
        </p:nvGrpSpPr>
        <p:grpSpPr>
          <a:xfrm>
            <a:off x="221469" y="2292016"/>
            <a:ext cx="3584636" cy="2010764"/>
            <a:chOff x="221469" y="2292016"/>
            <a:chExt cx="3584636" cy="20107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34F61F-41B9-4D45-898C-7A6D8783907B}"/>
                </a:ext>
              </a:extLst>
            </p:cNvPr>
            <p:cNvSpPr txBox="1"/>
            <p:nvPr/>
          </p:nvSpPr>
          <p:spPr>
            <a:xfrm>
              <a:off x="221469" y="2292016"/>
              <a:ext cx="3584636" cy="156966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Inconsolata" panose="020B0609030003000000" pitchFamily="49" charset="0"/>
                </a:rPr>
                <a:t>step(State s, String </a:t>
              </a:r>
              <a:r>
                <a:rPr lang="en-US" sz="1200" dirty="0" err="1">
                  <a:latin typeface="Inconsolata" panose="020B0609030003000000" pitchFamily="49" charset="0"/>
                </a:rPr>
                <a:t>evt</a:t>
              </a:r>
              <a:r>
                <a:rPr lang="en-US" sz="1200" dirty="0">
                  <a:latin typeface="Inconsolata" panose="020B0609030003000000" pitchFamily="49" charset="0"/>
                </a:rPr>
                <a:t>) {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</a:t>
              </a:r>
              <a:r>
                <a:rPr lang="en-US" sz="1200" b="1" dirty="0" err="1">
                  <a:solidFill>
                    <a:srgbClr val="7F0055"/>
                  </a:solidFill>
                  <a:latin typeface="Inconsolata" panose="020B0609030003000000" pitchFamily="49" charset="0"/>
                </a:rPr>
                <a:t>val</a:t>
              </a:r>
              <a:r>
                <a:rPr lang="en-US" sz="1200" dirty="0">
                  <a:latin typeface="Inconsolata" panose="020B0609030003000000" pitchFamily="49" charset="0"/>
                </a:rPr>
                <a:t> next = </a:t>
              </a:r>
              <a:r>
                <a:rPr lang="en-US" sz="1200" dirty="0" err="1">
                  <a:latin typeface="Inconsolata" panose="020B0609030003000000" pitchFamily="49" charset="0"/>
                </a:rPr>
                <a:t>s.outgoing.filter</a:t>
              </a:r>
              <a:r>
                <a:rPr lang="en-US" sz="1200" dirty="0">
                  <a:latin typeface="Inconsolata" panose="020B0609030003000000" pitchFamily="49" charset="0"/>
                </a:rPr>
                <a:t>[event == </a:t>
              </a:r>
              <a:r>
                <a:rPr lang="en-US" sz="1200" dirty="0" err="1">
                  <a:latin typeface="Inconsolata" panose="020B0609030003000000" pitchFamily="49" charset="0"/>
                </a:rPr>
                <a:t>evt</a:t>
              </a:r>
              <a:r>
                <a:rPr lang="en-US" sz="1200" dirty="0">
                  <a:latin typeface="Inconsolata" panose="020B0609030003000000" pitchFamily="49" charset="0"/>
                </a:rPr>
                <a:t>]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if</a:t>
              </a:r>
              <a:r>
                <a:rPr lang="en-US" sz="1200" dirty="0">
                  <a:latin typeface="Inconsolata" panose="020B0609030003000000" pitchFamily="49" charset="0"/>
                </a:rPr>
                <a:t> (</a:t>
              </a:r>
              <a:r>
                <a:rPr lang="en-US" sz="1200" dirty="0" err="1">
                  <a:latin typeface="Inconsolata" panose="020B0609030003000000" pitchFamily="49" charset="0"/>
                </a:rPr>
                <a:t>next.size</a:t>
              </a:r>
              <a:r>
                <a:rPr lang="en-US" sz="1200" dirty="0">
                  <a:latin typeface="Inconsolata" panose="020B0609030003000000" pitchFamily="49" charset="0"/>
                </a:rPr>
                <a:t> == 0)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 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throw</a:t>
              </a:r>
              <a:r>
                <a:rPr lang="en-US" sz="1200" dirty="0">
                  <a:latin typeface="Inconsolata" panose="020B0609030003000000" pitchFamily="49" charset="0"/>
                </a:rPr>
                <a:t>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new</a:t>
              </a:r>
              <a:r>
                <a:rPr lang="en-US" sz="1200" dirty="0">
                  <a:latin typeface="Inconsolata" panose="020B0609030003000000" pitchFamily="49" charset="0"/>
                </a:rPr>
                <a:t> </a:t>
              </a:r>
              <a:r>
                <a:rPr lang="en-US" sz="1200" dirty="0" err="1">
                  <a:latin typeface="Inconsolata" panose="020B0609030003000000" pitchFamily="49" charset="0"/>
                </a:rPr>
                <a:t>DeadlockException</a:t>
              </a:r>
              <a:endParaRPr lang="en-US" sz="1200" dirty="0">
                <a:latin typeface="Inconsolata" panose="020B0609030003000000" pitchFamily="49" charset="0"/>
              </a:endParaRPr>
            </a:p>
            <a:p>
              <a:r>
                <a:rPr lang="en-US" sz="1200" dirty="0">
                  <a:latin typeface="Inconsolata" panose="020B0609030003000000" pitchFamily="49" charset="0"/>
                </a:rPr>
                <a:t> 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if</a:t>
              </a:r>
              <a:r>
                <a:rPr lang="en-US" sz="1200" dirty="0">
                  <a:latin typeface="Inconsolata" panose="020B0609030003000000" pitchFamily="49" charset="0"/>
                </a:rPr>
                <a:t> (</a:t>
              </a:r>
              <a:r>
                <a:rPr lang="en-US" sz="1200" dirty="0" err="1">
                  <a:latin typeface="Inconsolata" panose="020B0609030003000000" pitchFamily="49" charset="0"/>
                </a:rPr>
                <a:t>next.size</a:t>
              </a:r>
              <a:r>
                <a:rPr lang="en-US" sz="1200" dirty="0">
                  <a:latin typeface="Inconsolata" panose="020B0609030003000000" pitchFamily="49" charset="0"/>
                </a:rPr>
                <a:t> &gt; 1)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 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throw</a:t>
              </a:r>
              <a:r>
                <a:rPr lang="en-US" sz="1200" dirty="0">
                  <a:latin typeface="Inconsolata" panose="020B0609030003000000" pitchFamily="49" charset="0"/>
                </a:rPr>
                <a:t>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new</a:t>
              </a:r>
              <a:r>
                <a:rPr lang="en-US" sz="1200" dirty="0">
                  <a:latin typeface="Inconsolata" panose="020B0609030003000000" pitchFamily="49" charset="0"/>
                </a:rPr>
                <a:t> </a:t>
              </a:r>
              <a:r>
                <a:rPr lang="en-US" sz="1200" dirty="0" err="1">
                  <a:latin typeface="Inconsolata" panose="020B0609030003000000" pitchFamily="49" charset="0"/>
                </a:rPr>
                <a:t>IndeterminismException</a:t>
              </a:r>
              <a:endParaRPr lang="en-US" sz="1200" dirty="0">
                <a:latin typeface="Inconsolata" panose="020B0609030003000000" pitchFamily="49" charset="0"/>
              </a:endParaRPr>
            </a:p>
            <a:p>
              <a:r>
                <a:rPr lang="en-US" sz="1200" dirty="0">
                  <a:latin typeface="Inconsolata" panose="020B0609030003000000" pitchFamily="49" charset="0"/>
                </a:rPr>
                <a:t>  </a:t>
              </a:r>
              <a:r>
                <a:rPr lang="en-US" sz="1200" dirty="0" err="1">
                  <a:latin typeface="Inconsolata" panose="020B0609030003000000" pitchFamily="49" charset="0"/>
                </a:rPr>
                <a:t>next.head.fire</a:t>
              </a:r>
              <a:r>
                <a:rPr lang="en-US" sz="1200" dirty="0">
                  <a:latin typeface="Inconsolata" panose="020B0609030003000000" pitchFamily="49" charset="0"/>
                </a:rPr>
                <a:t>()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}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8FA6CF-7A42-4C1A-958D-FA22D00C5BA7}"/>
                </a:ext>
              </a:extLst>
            </p:cNvPr>
            <p:cNvSpPr txBox="1"/>
            <p:nvPr/>
          </p:nvSpPr>
          <p:spPr>
            <a:xfrm>
              <a:off x="844236" y="3933448"/>
              <a:ext cx="23391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Execution Semantics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493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3 / 9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B9B108F-A411-4C1B-AB9D-AFC6D3A2369D}"/>
              </a:ext>
            </a:extLst>
          </p:cNvPr>
          <p:cNvGrpSpPr/>
          <p:nvPr/>
        </p:nvGrpSpPr>
        <p:grpSpPr>
          <a:xfrm>
            <a:off x="4929282" y="529167"/>
            <a:ext cx="3502576" cy="1227178"/>
            <a:chOff x="5101868" y="615420"/>
            <a:chExt cx="3339376" cy="12271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18A131-D3EE-43CD-9176-C3B154F2620D}"/>
                </a:ext>
              </a:extLst>
            </p:cNvPr>
            <p:cNvSpPr/>
            <p:nvPr/>
          </p:nvSpPr>
          <p:spPr>
            <a:xfrm>
              <a:off x="5101868" y="615420"/>
              <a:ext cx="3339376" cy="83099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Machine { List&lt;State&gt; states;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State   { String name;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Trans   {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char</a:t>
              </a:r>
              <a:r>
                <a:rPr lang="en-US" sz="1200" dirty="0">
                  <a:latin typeface="Inconsolata" panose="020B0609030003000000" pitchFamily="49" charset="0"/>
                </a:rPr>
                <a:t> event;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FS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extends</a:t>
              </a:r>
              <a:r>
                <a:rPr lang="en-US" sz="1200" dirty="0">
                  <a:latin typeface="Inconsolata" panose="020B0609030003000000" pitchFamily="49" charset="0"/>
                </a:rPr>
                <a:t> State {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2DF265-32B1-4839-8625-AD6C001B2D06}"/>
                </a:ext>
              </a:extLst>
            </p:cNvPr>
            <p:cNvSpPr txBox="1"/>
            <p:nvPr/>
          </p:nvSpPr>
          <p:spPr>
            <a:xfrm>
              <a:off x="6012374" y="1473266"/>
              <a:ext cx="1518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AST Classes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4703753-4E6D-4783-BF0F-4D969C19C3A1}"/>
              </a:ext>
            </a:extLst>
          </p:cNvPr>
          <p:cNvGrpSpPr/>
          <p:nvPr/>
        </p:nvGrpSpPr>
        <p:grpSpPr>
          <a:xfrm>
            <a:off x="325192" y="305494"/>
            <a:ext cx="3377191" cy="1820183"/>
            <a:chOff x="402136" y="210603"/>
            <a:chExt cx="3377191" cy="1820183"/>
          </a:xfrm>
        </p:grpSpPr>
        <p:pic>
          <p:nvPicPr>
            <p:cNvPr id="24" name="Content Placeholder 7">
              <a:extLst>
                <a:ext uri="{FF2B5EF4-FFF2-40B4-BE49-F238E27FC236}">
                  <a16:creationId xmlns:a16="http://schemas.microsoft.com/office/drawing/2014/main" id="{E9BA1001-BE24-426E-9489-E9E4CB633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136" y="210603"/>
              <a:ext cx="3377191" cy="145085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F2A9DC-2140-49B6-88C4-FBC8F40767AC}"/>
                </a:ext>
              </a:extLst>
            </p:cNvPr>
            <p:cNvSpPr txBox="1"/>
            <p:nvPr/>
          </p:nvSpPr>
          <p:spPr>
            <a:xfrm>
              <a:off x="1190485" y="1661454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Abstract Syntax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06F498C6-B9C9-47F0-918F-EA6F6A73FCCA}"/>
              </a:ext>
            </a:extLst>
          </p:cNvPr>
          <p:cNvSpPr txBox="1"/>
          <p:nvPr/>
        </p:nvSpPr>
        <p:spPr>
          <a:xfrm>
            <a:off x="221469" y="2292016"/>
            <a:ext cx="3584636" cy="156966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Inconsolata" panose="020B0609030003000000" pitchFamily="49" charset="0"/>
              </a:rPr>
              <a:t>step(State s, String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) {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val</a:t>
            </a:r>
            <a:r>
              <a:rPr lang="en-US" sz="1200" dirty="0">
                <a:latin typeface="Inconsolata" panose="020B0609030003000000" pitchFamily="49" charset="0"/>
              </a:rPr>
              <a:t> next = </a:t>
            </a:r>
            <a:r>
              <a:rPr lang="en-US" sz="1200" dirty="0" err="1">
                <a:latin typeface="Inconsolata" panose="020B0609030003000000" pitchFamily="49" charset="0"/>
              </a:rPr>
              <a:t>s.outgoing.filter</a:t>
            </a:r>
            <a:r>
              <a:rPr lang="en-US" sz="1200" dirty="0">
                <a:latin typeface="Inconsolata" panose="020B0609030003000000" pitchFamily="49" charset="0"/>
              </a:rPr>
              <a:t>[event ==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]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== 0)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DeadlockException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&gt; 1)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IndeterminismException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 err="1">
                <a:latin typeface="Inconsolata" panose="020B0609030003000000" pitchFamily="49" charset="0"/>
              </a:rPr>
              <a:t>next.head.fire</a:t>
            </a:r>
            <a:r>
              <a:rPr lang="en-US" sz="1200" dirty="0">
                <a:latin typeface="Inconsolata" panose="020B0609030003000000" pitchFamily="49" charset="0"/>
              </a:rPr>
              <a:t>()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6BE959-9277-4D74-B544-3C4072502A5D}"/>
              </a:ext>
            </a:extLst>
          </p:cNvPr>
          <p:cNvSpPr txBox="1"/>
          <p:nvPr/>
        </p:nvSpPr>
        <p:spPr>
          <a:xfrm>
            <a:off x="844236" y="3933448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Execution Semantics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E8DD2D-348C-4434-9885-B04094BC66F5}"/>
              </a:ext>
            </a:extLst>
          </p:cNvPr>
          <p:cNvCxnSpPr>
            <a:cxnSpLocks/>
          </p:cNvCxnSpPr>
          <p:nvPr/>
        </p:nvCxnSpPr>
        <p:spPr>
          <a:xfrm>
            <a:off x="3806105" y="987068"/>
            <a:ext cx="1050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793C5C40-B123-4E29-B4F3-92717C76C4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82"/>
          <a:stretch/>
        </p:blipFill>
        <p:spPr>
          <a:xfrm>
            <a:off x="4946104" y="2677878"/>
            <a:ext cx="3468931" cy="1183798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313BBC2-EF0E-4607-81E1-A4C82048265E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6680571" y="1756345"/>
            <a:ext cx="0" cy="835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55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3 / 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9F4DEC-E81D-4FA8-BDB6-0EA88D0DC5CF}"/>
              </a:ext>
            </a:extLst>
          </p:cNvPr>
          <p:cNvSpPr txBox="1"/>
          <p:nvPr/>
        </p:nvSpPr>
        <p:spPr>
          <a:xfrm>
            <a:off x="4972257" y="2074769"/>
            <a:ext cx="3488455" cy="83099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sz="1200">
                <a:latin typeface="Inconsolata" panose="020B0609030003000000" pitchFamily="49" charset="0"/>
              </a:defRPr>
            </a:lvl1pPr>
          </a:lstStyle>
          <a:p>
            <a:r>
              <a:rPr lang="en-US" b="1" dirty="0">
                <a:solidFill>
                  <a:srgbClr val="7F0055"/>
                </a:solidFill>
              </a:rPr>
              <a:t>interface</a:t>
            </a:r>
            <a:r>
              <a:rPr lang="en-US" dirty="0"/>
              <a:t> Interpret { </a:t>
            </a:r>
            <a:r>
              <a:rPr lang="en-US" b="1" dirty="0">
                <a:solidFill>
                  <a:srgbClr val="7F0055"/>
                </a:solidFill>
              </a:rPr>
              <a:t>void</a:t>
            </a:r>
            <a:r>
              <a:rPr lang="en-US" dirty="0"/>
              <a:t> interpret(); 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Machine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State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Trans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502E4A-4983-43EF-899C-9A5FA10A8907}"/>
              </a:ext>
            </a:extLst>
          </p:cNvPr>
          <p:cNvSpPr txBox="1"/>
          <p:nvPr/>
        </p:nvSpPr>
        <p:spPr>
          <a:xfrm>
            <a:off x="5697499" y="291068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Interpreter Pattern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A1F3633-B694-479A-8F38-5734AAB22747}"/>
              </a:ext>
            </a:extLst>
          </p:cNvPr>
          <p:cNvGrpSpPr/>
          <p:nvPr/>
        </p:nvGrpSpPr>
        <p:grpSpPr>
          <a:xfrm>
            <a:off x="5010730" y="3377386"/>
            <a:ext cx="3382657" cy="2891873"/>
            <a:chOff x="4865698" y="3458835"/>
            <a:chExt cx="3382657" cy="289187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B098E4-F112-4A20-B7BD-601391BD2266}"/>
                </a:ext>
              </a:extLst>
            </p:cNvPr>
            <p:cNvSpPr txBox="1"/>
            <p:nvPr/>
          </p:nvSpPr>
          <p:spPr>
            <a:xfrm>
              <a:off x="4865698" y="3458835"/>
              <a:ext cx="3382657" cy="249299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fr-FR"/>
              </a:defPPr>
              <a:lvl1pPr>
                <a:defRPr sz="1200">
                  <a:latin typeface="Inconsolata" panose="020B0609030003000000" pitchFamily="49" charset="0"/>
                </a:defRPr>
              </a:lvl1pPr>
            </a:lstStyle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Machine {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accept(Visitor v); 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State   {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accept(Visitor v); 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Trans   {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accept(Visitor v); 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interface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m);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s);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visit(Transition t);</a:t>
              </a:r>
            </a:p>
            <a:p>
              <a:r>
                <a:rPr lang="en-US" dirty="0"/>
                <a:t>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</a:t>
              </a:r>
              <a:r>
                <a:rPr lang="en-US" dirty="0" err="1"/>
                <a:t>ExecMachine</a:t>
              </a:r>
              <a:r>
                <a:rPr lang="en-US" dirty="0"/>
                <a:t> </a:t>
              </a:r>
              <a:r>
                <a:rPr lang="en-US" b="1" dirty="0">
                  <a:solidFill>
                    <a:srgbClr val="7F0055"/>
                  </a:solidFill>
                </a:rPr>
                <a:t>implements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  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visit(Transition t)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D9A41A5-D9FB-430C-AA7F-89B6E47F996D}"/>
                </a:ext>
              </a:extLst>
            </p:cNvPr>
            <p:cNvSpPr txBox="1"/>
            <p:nvPr/>
          </p:nvSpPr>
          <p:spPr>
            <a:xfrm>
              <a:off x="5766148" y="5981376"/>
              <a:ext cx="1629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Visitor Pattern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B9B108F-A411-4C1B-AB9D-AFC6D3A2369D}"/>
              </a:ext>
            </a:extLst>
          </p:cNvPr>
          <p:cNvGrpSpPr/>
          <p:nvPr/>
        </p:nvGrpSpPr>
        <p:grpSpPr>
          <a:xfrm>
            <a:off x="4929282" y="529167"/>
            <a:ext cx="3502576" cy="1227178"/>
            <a:chOff x="5101868" y="615420"/>
            <a:chExt cx="3339376" cy="12271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18A131-D3EE-43CD-9176-C3B154F2620D}"/>
                </a:ext>
              </a:extLst>
            </p:cNvPr>
            <p:cNvSpPr/>
            <p:nvPr/>
          </p:nvSpPr>
          <p:spPr>
            <a:xfrm>
              <a:off x="5101868" y="615420"/>
              <a:ext cx="3339376" cy="83099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Machine { List&lt;State&gt; states;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State   { String name;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Trans   {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char</a:t>
              </a:r>
              <a:r>
                <a:rPr lang="en-US" sz="1200" dirty="0">
                  <a:latin typeface="Inconsolata" panose="020B0609030003000000" pitchFamily="49" charset="0"/>
                </a:rPr>
                <a:t> event;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FS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extends</a:t>
              </a:r>
              <a:r>
                <a:rPr lang="en-US" sz="1200" dirty="0">
                  <a:latin typeface="Inconsolata" panose="020B0609030003000000" pitchFamily="49" charset="0"/>
                </a:rPr>
                <a:t> State {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2DF265-32B1-4839-8625-AD6C001B2D06}"/>
                </a:ext>
              </a:extLst>
            </p:cNvPr>
            <p:cNvSpPr txBox="1"/>
            <p:nvPr/>
          </p:nvSpPr>
          <p:spPr>
            <a:xfrm>
              <a:off x="6012374" y="1473266"/>
              <a:ext cx="1518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AST Classes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4703753-4E6D-4783-BF0F-4D969C19C3A1}"/>
              </a:ext>
            </a:extLst>
          </p:cNvPr>
          <p:cNvGrpSpPr/>
          <p:nvPr/>
        </p:nvGrpSpPr>
        <p:grpSpPr>
          <a:xfrm>
            <a:off x="325192" y="305494"/>
            <a:ext cx="3377191" cy="1820183"/>
            <a:chOff x="402136" y="210603"/>
            <a:chExt cx="3377191" cy="1820183"/>
          </a:xfrm>
        </p:grpSpPr>
        <p:pic>
          <p:nvPicPr>
            <p:cNvPr id="24" name="Content Placeholder 7">
              <a:extLst>
                <a:ext uri="{FF2B5EF4-FFF2-40B4-BE49-F238E27FC236}">
                  <a16:creationId xmlns:a16="http://schemas.microsoft.com/office/drawing/2014/main" id="{E9BA1001-BE24-426E-9489-E9E4CB633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136" y="210603"/>
              <a:ext cx="3377191" cy="145085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F2A9DC-2140-49B6-88C4-FBC8F40767AC}"/>
                </a:ext>
              </a:extLst>
            </p:cNvPr>
            <p:cNvSpPr txBox="1"/>
            <p:nvPr/>
          </p:nvSpPr>
          <p:spPr>
            <a:xfrm>
              <a:off x="1190485" y="1661454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Abstract Syntax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06F498C6-B9C9-47F0-918F-EA6F6A73FCCA}"/>
              </a:ext>
            </a:extLst>
          </p:cNvPr>
          <p:cNvSpPr txBox="1"/>
          <p:nvPr/>
        </p:nvSpPr>
        <p:spPr>
          <a:xfrm>
            <a:off x="221469" y="2292016"/>
            <a:ext cx="3584636" cy="156966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Inconsolata" panose="020B0609030003000000" pitchFamily="49" charset="0"/>
              </a:rPr>
              <a:t>step(State s, String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) {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val</a:t>
            </a:r>
            <a:r>
              <a:rPr lang="en-US" sz="1200" dirty="0">
                <a:latin typeface="Inconsolata" panose="020B0609030003000000" pitchFamily="49" charset="0"/>
              </a:rPr>
              <a:t> next = </a:t>
            </a:r>
            <a:r>
              <a:rPr lang="en-US" sz="1200" dirty="0" err="1">
                <a:latin typeface="Inconsolata" panose="020B0609030003000000" pitchFamily="49" charset="0"/>
              </a:rPr>
              <a:t>s.outgoing.filter</a:t>
            </a:r>
            <a:r>
              <a:rPr lang="en-US" sz="1200" dirty="0">
                <a:latin typeface="Inconsolata" panose="020B0609030003000000" pitchFamily="49" charset="0"/>
              </a:rPr>
              <a:t>[event ==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]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== 0)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DeadlockException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&gt; 1)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IndeterminismException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 err="1">
                <a:latin typeface="Inconsolata" panose="020B0609030003000000" pitchFamily="49" charset="0"/>
              </a:rPr>
              <a:t>next.head.fire</a:t>
            </a:r>
            <a:r>
              <a:rPr lang="en-US" sz="1200" dirty="0">
                <a:latin typeface="Inconsolata" panose="020B0609030003000000" pitchFamily="49" charset="0"/>
              </a:rPr>
              <a:t>()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6BE959-9277-4D74-B544-3C4072502A5D}"/>
              </a:ext>
            </a:extLst>
          </p:cNvPr>
          <p:cNvSpPr txBox="1"/>
          <p:nvPr/>
        </p:nvSpPr>
        <p:spPr>
          <a:xfrm>
            <a:off x="844236" y="3933448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Execution Semantics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E8DD2D-348C-4434-9885-B04094BC66F5}"/>
              </a:ext>
            </a:extLst>
          </p:cNvPr>
          <p:cNvCxnSpPr>
            <a:cxnSpLocks/>
          </p:cNvCxnSpPr>
          <p:nvPr/>
        </p:nvCxnSpPr>
        <p:spPr>
          <a:xfrm>
            <a:off x="3806105" y="987068"/>
            <a:ext cx="1050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58D3819-CD9B-45C4-89F6-ABBBEEE0C2BB}"/>
              </a:ext>
            </a:extLst>
          </p:cNvPr>
          <p:cNvCxnSpPr>
            <a:cxnSpLocks/>
          </p:cNvCxnSpPr>
          <p:nvPr/>
        </p:nvCxnSpPr>
        <p:spPr>
          <a:xfrm flipV="1">
            <a:off x="3904004" y="2397934"/>
            <a:ext cx="1025278" cy="736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71ACE35-F8B2-4B17-BB2B-629A5A9F0E6D}"/>
              </a:ext>
            </a:extLst>
          </p:cNvPr>
          <p:cNvCxnSpPr>
            <a:cxnSpLocks/>
          </p:cNvCxnSpPr>
          <p:nvPr/>
        </p:nvCxnSpPr>
        <p:spPr>
          <a:xfrm>
            <a:off x="3904004" y="3377386"/>
            <a:ext cx="1025278" cy="13399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01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3 / 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9F4DEC-E81D-4FA8-BDB6-0EA88D0DC5CF}"/>
              </a:ext>
            </a:extLst>
          </p:cNvPr>
          <p:cNvSpPr txBox="1"/>
          <p:nvPr/>
        </p:nvSpPr>
        <p:spPr>
          <a:xfrm>
            <a:off x="4972257" y="2074769"/>
            <a:ext cx="3488455" cy="101566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sz="1200">
                <a:latin typeface="Inconsolata" panose="020B0609030003000000" pitchFamily="49" charset="0"/>
              </a:defRPr>
            </a:lvl1pPr>
          </a:lstStyle>
          <a:p>
            <a:r>
              <a:rPr lang="en-US" b="1" dirty="0">
                <a:solidFill>
                  <a:srgbClr val="7F0055"/>
                </a:solidFill>
              </a:rPr>
              <a:t>interface</a:t>
            </a:r>
            <a:r>
              <a:rPr lang="en-US" dirty="0"/>
              <a:t> Interpret { </a:t>
            </a:r>
            <a:r>
              <a:rPr lang="en-US" b="1" dirty="0">
                <a:solidFill>
                  <a:srgbClr val="7F0055"/>
                </a:solidFill>
              </a:rPr>
              <a:t>void</a:t>
            </a:r>
            <a:r>
              <a:rPr lang="en-US" dirty="0"/>
              <a:t> interpret(); }</a:t>
            </a:r>
          </a:p>
          <a:p>
            <a:r>
              <a:rPr lang="en-US" b="1" dirty="0">
                <a:solidFill>
                  <a:srgbClr val="7F0055"/>
                </a:solidFill>
              </a:rPr>
              <a:t>interface </a:t>
            </a:r>
            <a:r>
              <a:rPr lang="en-US" dirty="0"/>
              <a:t>Print     { </a:t>
            </a:r>
            <a:r>
              <a:rPr lang="en-US" b="1" dirty="0">
                <a:solidFill>
                  <a:srgbClr val="7F0055"/>
                </a:solidFill>
              </a:rPr>
              <a:t>void</a:t>
            </a:r>
            <a:r>
              <a:rPr lang="en-US" dirty="0"/>
              <a:t> print(); 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Machine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Interpret</a:t>
            </a:r>
            <a:r>
              <a:rPr lang="en-US" dirty="0"/>
              <a:t>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State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Interpret</a:t>
            </a:r>
            <a:r>
              <a:rPr lang="en-US" dirty="0"/>
              <a:t>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Trans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Interpret</a:t>
            </a:r>
            <a:r>
              <a:rPr lang="en-US" dirty="0"/>
              <a:t>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502E4A-4983-43EF-899C-9A5FA10A8907}"/>
              </a:ext>
            </a:extLst>
          </p:cNvPr>
          <p:cNvSpPr txBox="1"/>
          <p:nvPr/>
        </p:nvSpPr>
        <p:spPr>
          <a:xfrm>
            <a:off x="5697499" y="3146860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Interpreter Pattern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A1F3633-B694-479A-8F38-5734AAB22747}"/>
              </a:ext>
            </a:extLst>
          </p:cNvPr>
          <p:cNvGrpSpPr/>
          <p:nvPr/>
        </p:nvGrpSpPr>
        <p:grpSpPr>
          <a:xfrm>
            <a:off x="5010730" y="3559060"/>
            <a:ext cx="3257623" cy="2891873"/>
            <a:chOff x="4865698" y="3458835"/>
            <a:chExt cx="3257623" cy="289187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B098E4-F112-4A20-B7BD-601391BD2266}"/>
                </a:ext>
              </a:extLst>
            </p:cNvPr>
            <p:cNvSpPr txBox="1"/>
            <p:nvPr/>
          </p:nvSpPr>
          <p:spPr>
            <a:xfrm>
              <a:off x="4865698" y="3458835"/>
              <a:ext cx="3257623" cy="249299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fr-FR"/>
              </a:defPPr>
              <a:lvl1pPr>
                <a:defRPr sz="1200">
                  <a:latin typeface="Inconsolata" panose="020B0609030003000000" pitchFamily="49" charset="0"/>
                </a:defRPr>
              </a:lvl1pPr>
            </a:lstStyle>
            <a:p>
              <a:r>
                <a:rPr lang="en-US" b="1" dirty="0">
                  <a:solidFill>
                    <a:srgbClr val="7F0055"/>
                  </a:solidFill>
                </a:rPr>
                <a:t>interface </a:t>
              </a:r>
              <a:r>
                <a:rPr lang="en-US" dirty="0"/>
                <a:t>Visitor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endParaRPr lang="en-US" b="1" dirty="0">
                <a:solidFill>
                  <a:srgbClr val="7F0055"/>
                </a:solidFill>
              </a:endParaRPr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</a:t>
              </a:r>
              <a:r>
                <a:rPr lang="en-US" dirty="0" err="1"/>
                <a:t>ExecMachine</a:t>
              </a:r>
              <a:r>
                <a:rPr lang="en-US" dirty="0"/>
                <a:t> </a:t>
              </a:r>
              <a:r>
                <a:rPr lang="en-US" b="1" dirty="0">
                  <a:solidFill>
                    <a:srgbClr val="7F0055"/>
                  </a:solidFill>
                </a:rPr>
                <a:t>implements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  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visit(Transition t)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}</a:t>
              </a:r>
            </a:p>
            <a:p>
              <a:endParaRPr lang="en-US" dirty="0"/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</a:t>
              </a:r>
              <a:r>
                <a:rPr lang="en-US" dirty="0" err="1"/>
                <a:t>PrintMachine</a:t>
              </a:r>
              <a:r>
                <a:rPr lang="en-US" dirty="0"/>
                <a:t> </a:t>
              </a:r>
              <a:r>
                <a:rPr lang="en-US" b="1" dirty="0">
                  <a:solidFill>
                    <a:srgbClr val="7F0055"/>
                  </a:solidFill>
                </a:rPr>
                <a:t>implements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  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  void</a:t>
              </a:r>
              <a:r>
                <a:rPr lang="en-US" dirty="0"/>
                <a:t> visit(Transition t)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D9A41A5-D9FB-430C-AA7F-89B6E47F996D}"/>
                </a:ext>
              </a:extLst>
            </p:cNvPr>
            <p:cNvSpPr txBox="1"/>
            <p:nvPr/>
          </p:nvSpPr>
          <p:spPr>
            <a:xfrm>
              <a:off x="5766148" y="5981376"/>
              <a:ext cx="1629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Visitor Pattern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B9B108F-A411-4C1B-AB9D-AFC6D3A2369D}"/>
              </a:ext>
            </a:extLst>
          </p:cNvPr>
          <p:cNvGrpSpPr/>
          <p:nvPr/>
        </p:nvGrpSpPr>
        <p:grpSpPr>
          <a:xfrm>
            <a:off x="4929282" y="529167"/>
            <a:ext cx="3502576" cy="1227178"/>
            <a:chOff x="5101868" y="615420"/>
            <a:chExt cx="3339376" cy="12271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18A131-D3EE-43CD-9176-C3B154F2620D}"/>
                </a:ext>
              </a:extLst>
            </p:cNvPr>
            <p:cNvSpPr/>
            <p:nvPr/>
          </p:nvSpPr>
          <p:spPr>
            <a:xfrm>
              <a:off x="5101868" y="615420"/>
              <a:ext cx="3339376" cy="83099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Machine { List&lt;State&gt; states;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State   { String name;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Trans   {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char</a:t>
              </a:r>
              <a:r>
                <a:rPr lang="en-US" sz="1200" dirty="0">
                  <a:latin typeface="Inconsolata" panose="020B0609030003000000" pitchFamily="49" charset="0"/>
                </a:rPr>
                <a:t> event;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  <a:p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class</a:t>
              </a:r>
              <a:r>
                <a:rPr lang="en-US" sz="1200" dirty="0">
                  <a:latin typeface="Inconsolata" panose="020B0609030003000000" pitchFamily="49" charset="0"/>
                </a:rPr>
                <a:t> FS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extends</a:t>
              </a:r>
              <a:r>
                <a:rPr lang="en-US" sz="1200" dirty="0">
                  <a:latin typeface="Inconsolata" panose="020B0609030003000000" pitchFamily="49" charset="0"/>
                </a:rPr>
                <a:t> State {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Inconsolata" panose="020B0609030003000000" pitchFamily="49" charset="0"/>
                </a:rPr>
                <a:t>[…]</a:t>
              </a:r>
              <a:r>
                <a:rPr lang="en-US" sz="1200" dirty="0">
                  <a:latin typeface="Inconsolata" panose="020B0609030003000000" pitchFamily="49" charset="0"/>
                </a:rPr>
                <a:t> }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2DF265-32B1-4839-8625-AD6C001B2D06}"/>
                </a:ext>
              </a:extLst>
            </p:cNvPr>
            <p:cNvSpPr txBox="1"/>
            <p:nvPr/>
          </p:nvSpPr>
          <p:spPr>
            <a:xfrm>
              <a:off x="6012374" y="1473266"/>
              <a:ext cx="1518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AST Classes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4703753-4E6D-4783-BF0F-4D969C19C3A1}"/>
              </a:ext>
            </a:extLst>
          </p:cNvPr>
          <p:cNvGrpSpPr/>
          <p:nvPr/>
        </p:nvGrpSpPr>
        <p:grpSpPr>
          <a:xfrm>
            <a:off x="325191" y="305494"/>
            <a:ext cx="3377191" cy="1820183"/>
            <a:chOff x="402136" y="210603"/>
            <a:chExt cx="3377191" cy="1820183"/>
          </a:xfrm>
        </p:grpSpPr>
        <p:pic>
          <p:nvPicPr>
            <p:cNvPr id="24" name="Content Placeholder 7">
              <a:extLst>
                <a:ext uri="{FF2B5EF4-FFF2-40B4-BE49-F238E27FC236}">
                  <a16:creationId xmlns:a16="http://schemas.microsoft.com/office/drawing/2014/main" id="{E9BA1001-BE24-426E-9489-E9E4CB633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136" y="210603"/>
              <a:ext cx="3377191" cy="145085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F2A9DC-2140-49B6-88C4-FBC8F40767AC}"/>
                </a:ext>
              </a:extLst>
            </p:cNvPr>
            <p:cNvSpPr txBox="1"/>
            <p:nvPr/>
          </p:nvSpPr>
          <p:spPr>
            <a:xfrm>
              <a:off x="1190485" y="1661454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Abstract Syntax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06F498C6-B9C9-47F0-918F-EA6F6A73FCCA}"/>
              </a:ext>
            </a:extLst>
          </p:cNvPr>
          <p:cNvSpPr txBox="1"/>
          <p:nvPr/>
        </p:nvSpPr>
        <p:spPr>
          <a:xfrm>
            <a:off x="221468" y="2292016"/>
            <a:ext cx="3584636" cy="156966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Inconsolata" panose="020B0609030003000000" pitchFamily="49" charset="0"/>
              </a:rPr>
              <a:t>step(State s, String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) {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val</a:t>
            </a:r>
            <a:r>
              <a:rPr lang="en-US" sz="1200" dirty="0">
                <a:latin typeface="Inconsolata" panose="020B0609030003000000" pitchFamily="49" charset="0"/>
              </a:rPr>
              <a:t> next = </a:t>
            </a:r>
            <a:r>
              <a:rPr lang="en-US" sz="1200" dirty="0" err="1">
                <a:latin typeface="Inconsolata" panose="020B0609030003000000" pitchFamily="49" charset="0"/>
              </a:rPr>
              <a:t>s.outgoing.filter</a:t>
            </a:r>
            <a:r>
              <a:rPr lang="en-US" sz="1200" dirty="0">
                <a:latin typeface="Inconsolata" panose="020B0609030003000000" pitchFamily="49" charset="0"/>
              </a:rPr>
              <a:t>[event ==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]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== 0)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DeadlockException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&gt; 1)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IndeterminismException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 err="1">
                <a:latin typeface="Inconsolata" panose="020B0609030003000000" pitchFamily="49" charset="0"/>
              </a:rPr>
              <a:t>next.head.fire</a:t>
            </a:r>
            <a:r>
              <a:rPr lang="en-US" sz="1200" dirty="0">
                <a:latin typeface="Inconsolata" panose="020B0609030003000000" pitchFamily="49" charset="0"/>
              </a:rPr>
              <a:t>()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6BE959-9277-4D74-B544-3C4072502A5D}"/>
              </a:ext>
            </a:extLst>
          </p:cNvPr>
          <p:cNvSpPr txBox="1"/>
          <p:nvPr/>
        </p:nvSpPr>
        <p:spPr>
          <a:xfrm>
            <a:off x="844235" y="3933448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Execution Semantics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E8DD2D-348C-4434-9885-B04094BC66F5}"/>
              </a:ext>
            </a:extLst>
          </p:cNvPr>
          <p:cNvCxnSpPr>
            <a:cxnSpLocks/>
          </p:cNvCxnSpPr>
          <p:nvPr/>
        </p:nvCxnSpPr>
        <p:spPr>
          <a:xfrm>
            <a:off x="3806105" y="987068"/>
            <a:ext cx="1050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4625836-EAA3-47A3-A8EE-7B812316E2E4}"/>
              </a:ext>
            </a:extLst>
          </p:cNvPr>
          <p:cNvGrpSpPr/>
          <p:nvPr/>
        </p:nvGrpSpPr>
        <p:grpSpPr>
          <a:xfrm>
            <a:off x="221469" y="4544298"/>
            <a:ext cx="3584635" cy="1613598"/>
            <a:chOff x="221468" y="4411716"/>
            <a:chExt cx="3584635" cy="161359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5971CBF-FF79-4C49-80D9-28B7BA351B5C}"/>
                </a:ext>
              </a:extLst>
            </p:cNvPr>
            <p:cNvSpPr txBox="1"/>
            <p:nvPr/>
          </p:nvSpPr>
          <p:spPr>
            <a:xfrm>
              <a:off x="221468" y="4411716"/>
              <a:ext cx="3584635" cy="1200329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consolata" panose="020B0609030003000000" pitchFamily="49" charset="0"/>
                </a:rPr>
                <a:t>pretty-print(State s) {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print(</a:t>
              </a:r>
              <a:r>
                <a:rPr lang="en-US" sz="1200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“State “</a:t>
              </a:r>
              <a:r>
                <a:rPr lang="en-US" sz="1200" dirty="0">
                  <a:latin typeface="Inconsolata" panose="020B0609030003000000" pitchFamily="49" charset="0"/>
                </a:rPr>
                <a:t> + s.name)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print(</a:t>
              </a:r>
              <a:r>
                <a:rPr lang="en-US" sz="1200" dirty="0">
                  <a:solidFill>
                    <a:srgbClr val="008000"/>
                  </a:solidFill>
                  <a:latin typeface="Inconsolata" panose="020B0609030003000000" pitchFamily="49" charset="0"/>
                </a:rPr>
                <a:t>“Transitions:”</a:t>
              </a:r>
              <a:r>
                <a:rPr lang="en-US" sz="1200" dirty="0">
                  <a:latin typeface="Inconsolata" panose="020B0609030003000000" pitchFamily="49" charset="0"/>
                </a:rPr>
                <a:t>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for</a:t>
              </a:r>
              <a:r>
                <a:rPr lang="en-US" sz="1200" dirty="0">
                  <a:latin typeface="Inconsolata" panose="020B0609030003000000" pitchFamily="49" charset="0"/>
                </a:rPr>
                <a:t> (t </a:t>
              </a:r>
              <a:r>
                <a:rPr lang="en-US" sz="1200" b="1" dirty="0">
                  <a:solidFill>
                    <a:srgbClr val="7F0055"/>
                  </a:solidFill>
                  <a:latin typeface="Inconsolata" panose="020B0609030003000000" pitchFamily="49" charset="0"/>
                </a:rPr>
                <a:t>in</a:t>
              </a:r>
              <a:r>
                <a:rPr lang="en-US" sz="1200" dirty="0">
                  <a:latin typeface="Inconsolata" panose="020B0609030003000000" pitchFamily="49" charset="0"/>
                </a:rPr>
                <a:t> </a:t>
              </a:r>
              <a:r>
                <a:rPr lang="en-US" sz="1200" dirty="0" err="1">
                  <a:latin typeface="Inconsolata" panose="020B0609030003000000" pitchFamily="49" charset="0"/>
                </a:rPr>
                <a:t>s.transitions</a:t>
              </a:r>
              <a:r>
                <a:rPr lang="en-US" sz="1200" dirty="0">
                  <a:latin typeface="Inconsolata" panose="020B0609030003000000" pitchFamily="49" charset="0"/>
                </a:rPr>
                <a:t>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    pretty-print(t)</a:t>
              </a:r>
            </a:p>
            <a:p>
              <a:r>
                <a:rPr lang="en-US" sz="1200" dirty="0">
                  <a:latin typeface="Inconsolata" panose="020B0609030003000000" pitchFamily="49" charset="0"/>
                </a:rPr>
                <a:t>}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EDEEFB4-DB8F-4A31-BB10-E2CA8CC1B1F3}"/>
                </a:ext>
              </a:extLst>
            </p:cNvPr>
            <p:cNvSpPr txBox="1"/>
            <p:nvPr/>
          </p:nvSpPr>
          <p:spPr>
            <a:xfrm>
              <a:off x="959651" y="5655982"/>
              <a:ext cx="21082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Printing Semantics</a:t>
              </a: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0272051-7151-4C8C-ACA8-60E866DBDBB9}"/>
              </a:ext>
            </a:extLst>
          </p:cNvPr>
          <p:cNvCxnSpPr>
            <a:cxnSpLocks/>
          </p:cNvCxnSpPr>
          <p:nvPr/>
        </p:nvCxnSpPr>
        <p:spPr>
          <a:xfrm>
            <a:off x="3878772" y="5317852"/>
            <a:ext cx="1050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6FD2F32-0113-4CD3-B6A2-6026C5C773C0}"/>
              </a:ext>
            </a:extLst>
          </p:cNvPr>
          <p:cNvCxnSpPr>
            <a:cxnSpLocks/>
          </p:cNvCxnSpPr>
          <p:nvPr/>
        </p:nvCxnSpPr>
        <p:spPr>
          <a:xfrm flipV="1">
            <a:off x="3878772" y="2616451"/>
            <a:ext cx="1050510" cy="2314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4F0DB7-21B1-4091-8C59-FF851B87E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816" y="3678192"/>
            <a:ext cx="457396" cy="45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9F3726-8D85-4A97-9C0B-E7843A592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667" y="4919833"/>
            <a:ext cx="345693" cy="34569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09A86F8-1BC0-4BCF-9C9A-C8C4515E4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972" y="2551632"/>
            <a:ext cx="457396" cy="45739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AC67087-6193-475D-8682-57CCEAD91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900" y="5375940"/>
            <a:ext cx="345693" cy="34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4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9CBFF2-F31F-479A-AEE1-C7B6BA9D06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E578C-658B-4406-A8B5-B810A4E9429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3 / 9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9F4DEC-E81D-4FA8-BDB6-0EA88D0DC5CF}"/>
              </a:ext>
            </a:extLst>
          </p:cNvPr>
          <p:cNvSpPr txBox="1"/>
          <p:nvPr/>
        </p:nvSpPr>
        <p:spPr>
          <a:xfrm>
            <a:off x="4972257" y="2074769"/>
            <a:ext cx="3488455" cy="101566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sz="1200">
                <a:latin typeface="Inconsolata" panose="020B0609030003000000" pitchFamily="49" charset="0"/>
              </a:defRPr>
            </a:lvl1pPr>
          </a:lstStyle>
          <a:p>
            <a:r>
              <a:rPr lang="en-US" b="1" dirty="0">
                <a:solidFill>
                  <a:srgbClr val="7F0055"/>
                </a:solidFill>
              </a:rPr>
              <a:t>interface</a:t>
            </a:r>
            <a:r>
              <a:rPr lang="en-US" dirty="0"/>
              <a:t> Interpret { </a:t>
            </a:r>
            <a:r>
              <a:rPr lang="en-US" b="1" dirty="0">
                <a:solidFill>
                  <a:srgbClr val="7F0055"/>
                </a:solidFill>
              </a:rPr>
              <a:t>void</a:t>
            </a:r>
            <a:r>
              <a:rPr lang="en-US" dirty="0"/>
              <a:t> interpret(); 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Machine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State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Trans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7F0055"/>
                </a:solidFill>
              </a:rPr>
              <a:t>class</a:t>
            </a:r>
            <a:r>
              <a:rPr lang="en-US" dirty="0"/>
              <a:t> Guard   </a:t>
            </a:r>
            <a:r>
              <a:rPr lang="en-US" b="1" dirty="0">
                <a:solidFill>
                  <a:srgbClr val="7F0055"/>
                </a:solidFill>
              </a:rPr>
              <a:t>implements</a:t>
            </a:r>
            <a:r>
              <a:rPr lang="en-US" dirty="0"/>
              <a:t> Interpret {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[…] </a:t>
            </a:r>
            <a:r>
              <a:rPr lang="en-US" dirty="0"/>
              <a:t>}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502E4A-4983-43EF-899C-9A5FA10A8907}"/>
              </a:ext>
            </a:extLst>
          </p:cNvPr>
          <p:cNvSpPr txBox="1"/>
          <p:nvPr/>
        </p:nvSpPr>
        <p:spPr>
          <a:xfrm>
            <a:off x="5697499" y="308630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Interpreter Pattern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A1F3633-B694-479A-8F38-5734AAB22747}"/>
              </a:ext>
            </a:extLst>
          </p:cNvPr>
          <p:cNvGrpSpPr/>
          <p:nvPr/>
        </p:nvGrpSpPr>
        <p:grpSpPr>
          <a:xfrm>
            <a:off x="5010730" y="3649885"/>
            <a:ext cx="3180679" cy="2687240"/>
            <a:chOff x="4865698" y="3458835"/>
            <a:chExt cx="3180679" cy="268724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B098E4-F112-4A20-B7BD-601391BD2266}"/>
                </a:ext>
              </a:extLst>
            </p:cNvPr>
            <p:cNvSpPr txBox="1"/>
            <p:nvPr/>
          </p:nvSpPr>
          <p:spPr>
            <a:xfrm>
              <a:off x="4865698" y="3458835"/>
              <a:ext cx="3180679" cy="2308324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fr-FR"/>
              </a:defPPr>
              <a:lvl1pPr>
                <a:defRPr sz="1200">
                  <a:latin typeface="Inconsolata" panose="020B0609030003000000" pitchFamily="49" charset="0"/>
                </a:defRPr>
              </a:lvl1pPr>
            </a:lstStyle>
            <a:p>
              <a:r>
                <a:rPr lang="en-US" b="1" dirty="0">
                  <a:solidFill>
                    <a:srgbClr val="7F0055"/>
                  </a:solidFill>
                </a:rPr>
                <a:t>interface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m);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s);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visit(Transition t);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visit(Guard g);</a:t>
              </a:r>
            </a:p>
            <a:p>
              <a:r>
                <a:rPr lang="en-US" dirty="0"/>
                <a:t>}</a:t>
              </a:r>
            </a:p>
            <a:p>
              <a:r>
                <a:rPr lang="en-US" b="1" dirty="0">
                  <a:solidFill>
                    <a:srgbClr val="7F0055"/>
                  </a:solidFill>
                </a:rPr>
                <a:t>class</a:t>
              </a:r>
              <a:r>
                <a:rPr lang="en-US" dirty="0"/>
                <a:t> </a:t>
              </a:r>
              <a:r>
                <a:rPr lang="en-US" dirty="0" err="1"/>
                <a:t>ExecMachine</a:t>
              </a:r>
              <a:r>
                <a:rPr lang="en-US" dirty="0"/>
                <a:t> </a:t>
              </a:r>
              <a:r>
                <a:rPr lang="en-US" b="1" dirty="0">
                  <a:solidFill>
                    <a:srgbClr val="7F0055"/>
                  </a:solidFill>
                </a:rPr>
                <a:t>implements</a:t>
              </a:r>
              <a:r>
                <a:rPr lang="en-US" dirty="0"/>
                <a:t> Visitor {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visit(Machine m)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visit(State s)  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visit(Transition t)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  </a:t>
              </a:r>
              <a:r>
                <a:rPr lang="en-US" b="1" dirty="0">
                  <a:solidFill>
                    <a:srgbClr val="7F0055"/>
                  </a:solidFill>
                </a:rPr>
                <a:t>void</a:t>
              </a:r>
              <a:r>
                <a:rPr lang="en-US" dirty="0"/>
                <a:t> visit(Guard g)      {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[…]</a:t>
              </a:r>
              <a:r>
                <a:rPr lang="en-US" dirty="0"/>
                <a:t> }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D9A41A5-D9FB-430C-AA7F-89B6E47F996D}"/>
                </a:ext>
              </a:extLst>
            </p:cNvPr>
            <p:cNvSpPr txBox="1"/>
            <p:nvPr/>
          </p:nvSpPr>
          <p:spPr>
            <a:xfrm>
              <a:off x="5720731" y="5776743"/>
              <a:ext cx="1629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bg1">
                      <a:lumMod val="50000"/>
                    </a:schemeClr>
                  </a:solidFill>
                </a:rPr>
                <a:t>Visitor Pattern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2818A131-D3EE-43CD-9176-C3B154F2620D}"/>
              </a:ext>
            </a:extLst>
          </p:cNvPr>
          <p:cNvSpPr/>
          <p:nvPr/>
        </p:nvSpPr>
        <p:spPr>
          <a:xfrm>
            <a:off x="4929282" y="529167"/>
            <a:ext cx="3363421" cy="101566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dirty="0">
                <a:latin typeface="Inconsolata" panose="020B0609030003000000" pitchFamily="49" charset="0"/>
              </a:rPr>
              <a:t> Machine { List&lt;State&gt; states;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[…]</a:t>
            </a:r>
            <a:r>
              <a:rPr lang="en-US" sz="12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dirty="0">
                <a:latin typeface="Inconsolata" panose="020B0609030003000000" pitchFamily="49" charset="0"/>
              </a:rPr>
              <a:t> State   { String name;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[…]</a:t>
            </a:r>
            <a:r>
              <a:rPr lang="en-US" sz="12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dirty="0">
                <a:latin typeface="Inconsolata" panose="020B0609030003000000" pitchFamily="49" charset="0"/>
              </a:rPr>
              <a:t> Trans   {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char</a:t>
            </a:r>
            <a:r>
              <a:rPr lang="en-US" sz="1200" dirty="0">
                <a:latin typeface="Inconsolata" panose="020B0609030003000000" pitchFamily="49" charset="0"/>
              </a:rPr>
              <a:t> event;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[…]</a:t>
            </a:r>
            <a:r>
              <a:rPr lang="en-US" sz="12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dirty="0">
                <a:latin typeface="Inconsolata" panose="020B0609030003000000" pitchFamily="49" charset="0"/>
              </a:rPr>
              <a:t> FS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extends</a:t>
            </a:r>
            <a:r>
              <a:rPr lang="en-US" sz="1200" dirty="0">
                <a:latin typeface="Inconsolata" panose="020B0609030003000000" pitchFamily="49" charset="0"/>
              </a:rPr>
              <a:t> State {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[…]</a:t>
            </a:r>
            <a:r>
              <a:rPr lang="en-US" sz="1200" dirty="0">
                <a:latin typeface="Inconsolata" panose="020B0609030003000000" pitchFamily="49" charset="0"/>
              </a:rPr>
              <a:t> }</a:t>
            </a:r>
          </a:p>
          <a:p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class</a:t>
            </a:r>
            <a:r>
              <a:rPr lang="en-US" sz="1200" dirty="0">
                <a:latin typeface="Inconsolata" panose="020B0609030003000000" pitchFamily="49" charset="0"/>
              </a:rPr>
              <a:t> Guard { String </a:t>
            </a:r>
            <a:r>
              <a:rPr lang="en-US" sz="1200" dirty="0" err="1">
                <a:latin typeface="Inconsolata" panose="020B0609030003000000" pitchFamily="49" charset="0"/>
              </a:rPr>
              <a:t>exp</a:t>
            </a:r>
            <a:r>
              <a:rPr lang="en-US" sz="1200" dirty="0">
                <a:latin typeface="Inconsolata" panose="020B0609030003000000" pitchFamily="49" charset="0"/>
              </a:rPr>
              <a:t>;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Inconsolata" panose="020B0609030003000000" pitchFamily="49" charset="0"/>
              </a:rPr>
              <a:t>[…]</a:t>
            </a:r>
            <a:r>
              <a:rPr lang="en-US" sz="1200" dirty="0">
                <a:latin typeface="Inconsolata" panose="020B0609030003000000" pitchFamily="49" charset="0"/>
              </a:rPr>
              <a:t> }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2DF265-32B1-4839-8625-AD6C001B2D06}"/>
              </a:ext>
            </a:extLst>
          </p:cNvPr>
          <p:cNvSpPr txBox="1"/>
          <p:nvPr/>
        </p:nvSpPr>
        <p:spPr>
          <a:xfrm>
            <a:off x="5884286" y="1568684"/>
            <a:ext cx="1592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AST Classes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F498C6-B9C9-47F0-918F-EA6F6A73FCCA}"/>
              </a:ext>
            </a:extLst>
          </p:cNvPr>
          <p:cNvSpPr txBox="1"/>
          <p:nvPr/>
        </p:nvSpPr>
        <p:spPr>
          <a:xfrm>
            <a:off x="221468" y="2292016"/>
            <a:ext cx="3584636" cy="156966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Inconsolata" panose="020B0609030003000000" pitchFamily="49" charset="0"/>
              </a:rPr>
              <a:t>step(State s, String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) {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 err="1">
                <a:solidFill>
                  <a:srgbClr val="7F0055"/>
                </a:solidFill>
                <a:latin typeface="Inconsolata" panose="020B0609030003000000" pitchFamily="49" charset="0"/>
              </a:rPr>
              <a:t>val</a:t>
            </a:r>
            <a:r>
              <a:rPr lang="en-US" sz="1200" dirty="0">
                <a:latin typeface="Inconsolata" panose="020B0609030003000000" pitchFamily="49" charset="0"/>
              </a:rPr>
              <a:t> next = </a:t>
            </a:r>
            <a:r>
              <a:rPr lang="en-US" sz="1200" dirty="0" err="1">
                <a:latin typeface="Inconsolata" panose="020B0609030003000000" pitchFamily="49" charset="0"/>
              </a:rPr>
              <a:t>s.outgoing.filter</a:t>
            </a:r>
            <a:r>
              <a:rPr lang="en-US" sz="1200" dirty="0">
                <a:latin typeface="Inconsolata" panose="020B0609030003000000" pitchFamily="49" charset="0"/>
              </a:rPr>
              <a:t>[event == </a:t>
            </a:r>
            <a:r>
              <a:rPr lang="en-US" sz="1200" dirty="0" err="1">
                <a:latin typeface="Inconsolata" panose="020B0609030003000000" pitchFamily="49" charset="0"/>
              </a:rPr>
              <a:t>evt</a:t>
            </a:r>
            <a:r>
              <a:rPr lang="en-US" sz="1200" dirty="0">
                <a:latin typeface="Inconsolata" panose="020B0609030003000000" pitchFamily="49" charset="0"/>
              </a:rPr>
              <a:t>]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== 0)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DeadlockException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if</a:t>
            </a:r>
            <a:r>
              <a:rPr lang="en-US" sz="1200" dirty="0">
                <a:latin typeface="Inconsolata" panose="020B0609030003000000" pitchFamily="49" charset="0"/>
              </a:rPr>
              <a:t> (</a:t>
            </a:r>
            <a:r>
              <a:rPr lang="en-US" sz="1200" dirty="0" err="1">
                <a:latin typeface="Inconsolata" panose="020B0609030003000000" pitchFamily="49" charset="0"/>
              </a:rPr>
              <a:t>next.size</a:t>
            </a:r>
            <a:r>
              <a:rPr lang="en-US" sz="1200" dirty="0">
                <a:latin typeface="Inconsolata" panose="020B0609030003000000" pitchFamily="49" charset="0"/>
              </a:rPr>
              <a:t> &gt; 1)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throw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Inconsolata" panose="020B0609030003000000" pitchFamily="49" charset="0"/>
              </a:rPr>
              <a:t>new</a:t>
            </a:r>
            <a:r>
              <a:rPr lang="en-US" sz="1200" dirty="0">
                <a:latin typeface="Inconsolata" panose="020B0609030003000000" pitchFamily="49" charset="0"/>
              </a:rPr>
              <a:t> </a:t>
            </a:r>
            <a:r>
              <a:rPr lang="en-US" sz="1200" dirty="0" err="1">
                <a:latin typeface="Inconsolata" panose="020B0609030003000000" pitchFamily="49" charset="0"/>
              </a:rPr>
              <a:t>IndeterminismException</a:t>
            </a:r>
            <a:endParaRPr lang="en-US" sz="1200" dirty="0">
              <a:latin typeface="Inconsolata" panose="020B0609030003000000" pitchFamily="49" charset="0"/>
            </a:endParaRPr>
          </a:p>
          <a:p>
            <a:r>
              <a:rPr lang="en-US" sz="1200" dirty="0">
                <a:latin typeface="Inconsolata" panose="020B0609030003000000" pitchFamily="49" charset="0"/>
              </a:rPr>
              <a:t>  </a:t>
            </a:r>
            <a:r>
              <a:rPr lang="en-US" sz="1200" dirty="0" err="1">
                <a:latin typeface="Inconsolata" panose="020B0609030003000000" pitchFamily="49" charset="0"/>
              </a:rPr>
              <a:t>next.head.fire</a:t>
            </a:r>
            <a:r>
              <a:rPr lang="en-US" sz="1200" dirty="0">
                <a:latin typeface="Inconsolata" panose="020B0609030003000000" pitchFamily="49" charset="0"/>
              </a:rPr>
              <a:t>()</a:t>
            </a:r>
          </a:p>
          <a:p>
            <a:r>
              <a:rPr lang="en-US" sz="1200" dirty="0">
                <a:latin typeface="Inconsolata" panose="020B0609030003000000" pitchFamily="49" charset="0"/>
              </a:rPr>
              <a:t>}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6BE959-9277-4D74-B544-3C4072502A5D}"/>
              </a:ext>
            </a:extLst>
          </p:cNvPr>
          <p:cNvSpPr txBox="1"/>
          <p:nvPr/>
        </p:nvSpPr>
        <p:spPr>
          <a:xfrm>
            <a:off x="844235" y="3933448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Execution Semantics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E8DD2D-348C-4434-9885-B04094BC66F5}"/>
              </a:ext>
            </a:extLst>
          </p:cNvPr>
          <p:cNvCxnSpPr>
            <a:cxnSpLocks/>
          </p:cNvCxnSpPr>
          <p:nvPr/>
        </p:nvCxnSpPr>
        <p:spPr>
          <a:xfrm>
            <a:off x="3806105" y="987068"/>
            <a:ext cx="10505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0272051-7151-4C8C-ACA8-60E866DBDBB9}"/>
              </a:ext>
            </a:extLst>
          </p:cNvPr>
          <p:cNvCxnSpPr>
            <a:cxnSpLocks/>
          </p:cNvCxnSpPr>
          <p:nvPr/>
        </p:nvCxnSpPr>
        <p:spPr>
          <a:xfrm>
            <a:off x="3754490" y="1804577"/>
            <a:ext cx="1174792" cy="231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6FD2F32-0113-4CD3-B6A2-6026C5C773C0}"/>
              </a:ext>
            </a:extLst>
          </p:cNvPr>
          <p:cNvCxnSpPr>
            <a:cxnSpLocks/>
          </p:cNvCxnSpPr>
          <p:nvPr/>
        </p:nvCxnSpPr>
        <p:spPr>
          <a:xfrm>
            <a:off x="3897948" y="1683465"/>
            <a:ext cx="1031334" cy="738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4F0DB7-21B1-4091-8C59-FF851B87E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662" y="2677068"/>
            <a:ext cx="457396" cy="45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9F3726-8D85-4A97-9C0B-E7843A5927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52" y="1680642"/>
            <a:ext cx="345693" cy="345693"/>
          </a:xfrm>
          <a:prstGeom prst="rect">
            <a:avLst/>
          </a:prstGeom>
        </p:spPr>
      </p:pic>
      <p:pic>
        <p:nvPicPr>
          <p:cNvPr id="41" name="Content Placeholder 7">
            <a:extLst>
              <a:ext uri="{FF2B5EF4-FFF2-40B4-BE49-F238E27FC236}">
                <a16:creationId xmlns:a16="http://schemas.microsoft.com/office/drawing/2014/main" id="{B0B85BF7-A009-421F-AB9D-28344A863C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92" y="305494"/>
            <a:ext cx="3377191" cy="145085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25FF3F8-8F07-40DC-9C88-F2568A36D5DE}"/>
              </a:ext>
            </a:extLst>
          </p:cNvPr>
          <p:cNvSpPr txBox="1"/>
          <p:nvPr/>
        </p:nvSpPr>
        <p:spPr>
          <a:xfrm>
            <a:off x="1113541" y="175634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Abstract Syntax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4EA62AB-D392-41B8-832D-9638BA22D824}"/>
              </a:ext>
            </a:extLst>
          </p:cNvPr>
          <p:cNvSpPr/>
          <p:nvPr/>
        </p:nvSpPr>
        <p:spPr>
          <a:xfrm>
            <a:off x="2368689" y="1120137"/>
            <a:ext cx="1529259" cy="736745"/>
          </a:xfrm>
          <a:prstGeom prst="ellipse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67C970D-45AB-4813-867F-5CE513AC0A97}"/>
              </a:ext>
            </a:extLst>
          </p:cNvPr>
          <p:cNvCxnSpPr>
            <a:cxnSpLocks/>
          </p:cNvCxnSpPr>
          <p:nvPr/>
        </p:nvCxnSpPr>
        <p:spPr>
          <a:xfrm flipV="1">
            <a:off x="3966437" y="1423073"/>
            <a:ext cx="890178" cy="605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B32BE83D-50B6-426D-AAC1-8C6708D48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89" y="2865369"/>
            <a:ext cx="220934" cy="22093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5EF66AEB-718F-4C81-9B4B-7DBE43EE8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537" y="4434226"/>
            <a:ext cx="208422" cy="20842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47DCE9B-79E3-43E1-9C7C-9F87CBE1B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900" y="5543416"/>
            <a:ext cx="208422" cy="20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23EBC26-E648-4F1D-999D-14A586C210D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Modular Extension of Executable DSLs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34371C-BD11-4919-A833-FD5476C5B5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dirty="0"/>
              <a:t>4 / 9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BE7FC-3ABC-463D-AEDD-2A11853BE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87" y="1124744"/>
            <a:ext cx="7875424" cy="4896544"/>
          </a:xfrm>
        </p:spPr>
        <p:txBody>
          <a:bodyPr/>
          <a:lstStyle/>
          <a:p>
            <a:r>
              <a:rPr lang="en-US" dirty="0"/>
              <a:t>How to extend (syntax and semantics of) DSLs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Without </a:t>
            </a:r>
            <a:r>
              <a:rPr lang="en-US" dirty="0">
                <a:solidFill>
                  <a:srgbClr val="7F0055"/>
                </a:solidFill>
              </a:rPr>
              <a:t>anticipating</a:t>
            </a:r>
            <a:r>
              <a:rPr lang="en-US" dirty="0"/>
              <a:t> the extension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Without </a:t>
            </a:r>
            <a:r>
              <a:rPr lang="en-US" dirty="0">
                <a:solidFill>
                  <a:srgbClr val="7F0055"/>
                </a:solidFill>
              </a:rPr>
              <a:t>modifying</a:t>
            </a:r>
            <a:r>
              <a:rPr lang="en-US" dirty="0"/>
              <a:t> or </a:t>
            </a:r>
            <a:r>
              <a:rPr lang="en-US" dirty="0">
                <a:solidFill>
                  <a:srgbClr val="7F0055"/>
                </a:solidFill>
              </a:rPr>
              <a:t>duplicating</a:t>
            </a:r>
            <a:r>
              <a:rPr lang="en-US" dirty="0"/>
              <a:t> existing code </a:t>
            </a:r>
          </a:p>
          <a:p>
            <a:pPr marL="704793" lvl="1" indent="-342900">
              <a:buFont typeface="+mj-lt"/>
              <a:buAutoNum type="arabicPeriod"/>
            </a:pPr>
            <a:r>
              <a:rPr lang="en-US" dirty="0"/>
              <a:t>While ensuring </a:t>
            </a:r>
            <a:r>
              <a:rPr lang="en-US" dirty="0">
                <a:solidFill>
                  <a:srgbClr val="7F0055"/>
                </a:solidFill>
              </a:rPr>
              <a:t>type safety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4504E7-9308-4A2C-B013-435C67EE0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</a:t>
            </a:r>
            <a:r>
              <a:rPr lang="en-US" i="1" dirty="0"/>
              <a:t>Modular</a:t>
            </a:r>
            <a:r>
              <a:rPr lang="en-US" dirty="0"/>
              <a:t> Extension</a:t>
            </a:r>
          </a:p>
        </p:txBody>
      </p:sp>
      <p:sp>
        <p:nvSpPr>
          <p:cNvPr id="6" name="TextBox 17">
            <a:extLst>
              <a:ext uri="{FF2B5EF4-FFF2-40B4-BE49-F238E27FC236}">
                <a16:creationId xmlns:a16="http://schemas.microsoft.com/office/drawing/2014/main" id="{623A4868-01ED-48B9-BE31-E223E1E95746}"/>
              </a:ext>
            </a:extLst>
          </p:cNvPr>
          <p:cNvSpPr txBox="1"/>
          <p:nvPr/>
        </p:nvSpPr>
        <p:spPr>
          <a:xfrm>
            <a:off x="7409375" y="134814"/>
            <a:ext cx="1681871" cy="55399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000" b="1" dirty="0">
                <a:latin typeface="+mn-lt"/>
                <a:cs typeface="Calibri" panose="020F0502020204030204" pitchFamily="34" charset="0"/>
              </a:rPr>
              <a:t>The Expression Problem</a:t>
            </a:r>
          </a:p>
          <a:p>
            <a:pPr marL="0" indent="0" algn="r">
              <a:lnSpc>
                <a:spcPct val="100000"/>
              </a:lnSpc>
              <a:buNone/>
            </a:pPr>
            <a:r>
              <a:rPr lang="en-US" sz="1000" dirty="0">
                <a:latin typeface="+mn-lt"/>
                <a:cs typeface="Calibri" panose="020F0502020204030204" pitchFamily="34" charset="0"/>
              </a:rPr>
              <a:t>Philip </a:t>
            </a:r>
            <a:r>
              <a:rPr lang="en-US" sz="1000" dirty="0" err="1">
                <a:latin typeface="+mn-lt"/>
                <a:cs typeface="Calibri" panose="020F0502020204030204" pitchFamily="34" charset="0"/>
              </a:rPr>
              <a:t>Wadler</a:t>
            </a:r>
            <a:endParaRPr lang="en-US" sz="1000" dirty="0">
              <a:latin typeface="+mn-lt"/>
              <a:cs typeface="Calibri" panose="020F0502020204030204" pitchFamily="34" charset="0"/>
            </a:endParaRPr>
          </a:p>
          <a:p>
            <a:pPr algn="r"/>
            <a:r>
              <a:rPr lang="en-US" sz="1000" dirty="0">
                <a:cs typeface="Calibri" panose="020F0502020204030204" pitchFamily="34" charset="0"/>
              </a:rPr>
              <a:t>1998</a:t>
            </a:r>
          </a:p>
        </p:txBody>
      </p:sp>
      <p:pic>
        <p:nvPicPr>
          <p:cNvPr id="25" name="Picture 5">
            <a:extLst>
              <a:ext uri="{FF2B5EF4-FFF2-40B4-BE49-F238E27FC236}">
                <a16:creationId xmlns:a16="http://schemas.microsoft.com/office/drawing/2014/main" id="{9CFF5B7C-7693-4270-8044-7617646AF0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628" y="2944743"/>
            <a:ext cx="3178628" cy="3178628"/>
          </a:xfrm>
          <a:prstGeom prst="rect">
            <a:avLst/>
          </a:prstGeom>
        </p:spPr>
      </p:pic>
      <p:sp>
        <p:nvSpPr>
          <p:cNvPr id="26" name="TextBox 6">
            <a:extLst>
              <a:ext uri="{FF2B5EF4-FFF2-40B4-BE49-F238E27FC236}">
                <a16:creationId xmlns:a16="http://schemas.microsoft.com/office/drawing/2014/main" id="{13512361-1AA5-474F-88FB-06F28921CBEC}"/>
              </a:ext>
            </a:extLst>
          </p:cNvPr>
          <p:cNvSpPr txBox="1"/>
          <p:nvPr/>
        </p:nvSpPr>
        <p:spPr>
          <a:xfrm>
            <a:off x="5973613" y="5710497"/>
            <a:ext cx="793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Syntax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2AFD93-6C0E-4EFB-86BF-3C74DF73BCF8}"/>
              </a:ext>
            </a:extLst>
          </p:cNvPr>
          <p:cNvSpPr txBox="1"/>
          <p:nvPr/>
        </p:nvSpPr>
        <p:spPr>
          <a:xfrm>
            <a:off x="1777944" y="2897930"/>
            <a:ext cx="11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Semantics</a:t>
            </a: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5AFBAC90-18E6-4E42-AC1B-D70D8DC260EF}"/>
              </a:ext>
            </a:extLst>
          </p:cNvPr>
          <p:cNvSpPr txBox="1"/>
          <p:nvPr/>
        </p:nvSpPr>
        <p:spPr>
          <a:xfrm>
            <a:off x="3651740" y="5341165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FSM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32C0F4-8452-40F0-B830-74C3C9920731}"/>
              </a:ext>
            </a:extLst>
          </p:cNvPr>
          <p:cNvSpPr txBox="1"/>
          <p:nvPr/>
        </p:nvSpPr>
        <p:spPr>
          <a:xfrm>
            <a:off x="5100240" y="5348537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GuardedFSM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F63349-597A-402B-B6A1-16D131FBF942}"/>
              </a:ext>
            </a:extLst>
          </p:cNvPr>
          <p:cNvSpPr txBox="1"/>
          <p:nvPr/>
        </p:nvSpPr>
        <p:spPr>
          <a:xfrm>
            <a:off x="5049030" y="3892335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ExecGuardedFSM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26E768-8C8B-4D08-AA4E-99D7457E5259}"/>
              </a:ext>
            </a:extLst>
          </p:cNvPr>
          <p:cNvSpPr txBox="1"/>
          <p:nvPr/>
        </p:nvSpPr>
        <p:spPr>
          <a:xfrm>
            <a:off x="3622012" y="3923753"/>
            <a:ext cx="1072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ExecFSM</a:t>
            </a:r>
            <a:endParaRPr lang="en-US" sz="16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D78973F-E1E4-49CA-8DEC-9FCA8F4B544A}"/>
              </a:ext>
            </a:extLst>
          </p:cNvPr>
          <p:cNvCxnSpPr/>
          <p:nvPr/>
        </p:nvCxnSpPr>
        <p:spPr>
          <a:xfrm flipV="1">
            <a:off x="3622012" y="4093030"/>
            <a:ext cx="0" cy="1112126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5C83A17-2F97-461B-AE43-A6C23B3779EC}"/>
              </a:ext>
            </a:extLst>
          </p:cNvPr>
          <p:cNvCxnSpPr/>
          <p:nvPr/>
        </p:nvCxnSpPr>
        <p:spPr>
          <a:xfrm>
            <a:off x="3731890" y="3918387"/>
            <a:ext cx="1197204" cy="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794C35B-145D-4F09-A018-3A43F39AD688}"/>
              </a:ext>
            </a:extLst>
          </p:cNvPr>
          <p:cNvCxnSpPr/>
          <p:nvPr/>
        </p:nvCxnSpPr>
        <p:spPr>
          <a:xfrm>
            <a:off x="3731890" y="5356865"/>
            <a:ext cx="1197204" cy="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FFBEB2D-14C5-487F-8D7D-6F4AAD061358}"/>
              </a:ext>
            </a:extLst>
          </p:cNvPr>
          <p:cNvCxnSpPr/>
          <p:nvPr/>
        </p:nvCxnSpPr>
        <p:spPr>
          <a:xfrm flipV="1">
            <a:off x="5049030" y="4093030"/>
            <a:ext cx="0" cy="1112126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9EFF240-6C42-4CD6-8A17-B324481C1BF7}"/>
              </a:ext>
            </a:extLst>
          </p:cNvPr>
          <p:cNvCxnSpPr>
            <a:cxnSpLocks/>
          </p:cNvCxnSpPr>
          <p:nvPr/>
        </p:nvCxnSpPr>
        <p:spPr>
          <a:xfrm flipV="1">
            <a:off x="5173184" y="3588828"/>
            <a:ext cx="259250" cy="245584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F113846-38BF-4FEE-B973-66E868CFCA7A}"/>
              </a:ext>
            </a:extLst>
          </p:cNvPr>
          <p:cNvCxnSpPr>
            <a:cxnSpLocks/>
          </p:cNvCxnSpPr>
          <p:nvPr/>
        </p:nvCxnSpPr>
        <p:spPr>
          <a:xfrm flipV="1">
            <a:off x="3614377" y="3461461"/>
            <a:ext cx="0" cy="344452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A4FF1F4-41A4-49BA-B988-902D73E82048}"/>
              </a:ext>
            </a:extLst>
          </p:cNvPr>
          <p:cNvCxnSpPr>
            <a:cxnSpLocks/>
          </p:cNvCxnSpPr>
          <p:nvPr/>
        </p:nvCxnSpPr>
        <p:spPr>
          <a:xfrm>
            <a:off x="5173184" y="5356865"/>
            <a:ext cx="284439" cy="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793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Texte et chapitre bleu 1">
      <a:dk1>
        <a:srgbClr val="000000"/>
      </a:dk1>
      <a:lt1>
        <a:srgbClr val="FFFFFF"/>
      </a:lt1>
      <a:dk2>
        <a:srgbClr val="808080"/>
      </a:dk2>
      <a:lt2>
        <a:srgbClr val="E1001A"/>
      </a:lt2>
      <a:accent1>
        <a:srgbClr val="1C4672"/>
      </a:accent1>
      <a:accent2>
        <a:srgbClr val="2C972E"/>
      </a:accent2>
      <a:accent3>
        <a:srgbClr val="FFFFFF"/>
      </a:accent3>
      <a:accent4>
        <a:srgbClr val="000000"/>
      </a:accent4>
      <a:accent5>
        <a:srgbClr val="ABB0BC"/>
      </a:accent5>
      <a:accent6>
        <a:srgbClr val="278829"/>
      </a:accent6>
      <a:hlink>
        <a:srgbClr val="732B4A"/>
      </a:hlink>
      <a:folHlink>
        <a:srgbClr val="595C6D"/>
      </a:folHlink>
    </a:clrScheme>
    <a:fontScheme name="Texte et chapitre bleu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exte et chapitre bleu 1">
        <a:dk1>
          <a:srgbClr val="000000"/>
        </a:dk1>
        <a:lt1>
          <a:srgbClr val="FFFFFF"/>
        </a:lt1>
        <a:dk2>
          <a:srgbClr val="808080"/>
        </a:dk2>
        <a:lt2>
          <a:srgbClr val="E1001A"/>
        </a:lt2>
        <a:accent1>
          <a:srgbClr val="1C4672"/>
        </a:accent1>
        <a:accent2>
          <a:srgbClr val="2C972E"/>
        </a:accent2>
        <a:accent3>
          <a:srgbClr val="FFFFFF"/>
        </a:accent3>
        <a:accent4>
          <a:srgbClr val="000000"/>
        </a:accent4>
        <a:accent5>
          <a:srgbClr val="ABB0BC"/>
        </a:accent5>
        <a:accent6>
          <a:srgbClr val="278829"/>
        </a:accent6>
        <a:hlink>
          <a:srgbClr val="732B4A"/>
        </a:hlink>
        <a:folHlink>
          <a:srgbClr val="595C6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degueul-slides-theme" id="{45B5F229-75D1-43D4-AA08-33E0B0A53113}" vid="{53A4AAF2-9FBA-4D80-8C7A-7ECEB9C922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tdegueul-slides-theme</Template>
  <TotalTime>21153</TotalTime>
  <Words>2137</Words>
  <Application>Microsoft Office PowerPoint</Application>
  <PresentationFormat>On-screen Show (4:3)</PresentationFormat>
  <Paragraphs>396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ＭＳ Ｐゴシック</vt:lpstr>
      <vt:lpstr>Arial</vt:lpstr>
      <vt:lpstr>Calibri</vt:lpstr>
      <vt:lpstr>Inconsolata</vt:lpstr>
      <vt:lpstr>Wingdings</vt:lpstr>
      <vt:lpstr>default</vt:lpstr>
      <vt:lpstr>Modular Extension of Domain-specific Languages</vt:lpstr>
      <vt:lpstr>Foreword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of Modular Extension</vt:lpstr>
      <vt:lpstr>The Revisitor Pattern</vt:lpstr>
      <vt:lpstr>Revisitor Interface</vt:lpstr>
      <vt:lpstr>Revisitor Implementation</vt:lpstr>
      <vt:lpstr>Modular Extension with Revisitors</vt:lpstr>
      <vt:lpstr>Modular Extension with Revisitors</vt:lpstr>
      <vt:lpstr>Modular Extension with Revisitors</vt:lpstr>
      <vt:lpstr>ALE: the Action Language for EMF</vt:lpstr>
      <vt:lpstr>Wrap-up</vt:lpstr>
      <vt:lpstr>EOF</vt:lpstr>
      <vt:lpstr>Performance Evaluation</vt:lpstr>
      <vt:lpstr>Challenges of Modular Extension</vt:lpstr>
      <vt:lpstr>Domain-specific Language Recipe</vt:lpstr>
      <vt:lpstr>A Typical Language Extension Scenario</vt:lpstr>
      <vt:lpstr>A Typical Language Extension Scenario</vt:lpstr>
      <vt:lpstr>A Typical Language Extension Scenario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dig</dc:creator>
  <cp:lastModifiedBy>dig</cp:lastModifiedBy>
  <cp:revision>1180</cp:revision>
  <dcterms:created xsi:type="dcterms:W3CDTF">2017-05-18T08:36:40Z</dcterms:created>
  <dcterms:modified xsi:type="dcterms:W3CDTF">2017-11-24T09:09:15Z</dcterms:modified>
</cp:coreProperties>
</file>

<file path=docProps/thumbnail.jpeg>
</file>